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1" r:id="rId1"/>
  </p:sldMasterIdLst>
  <p:sldIdLst>
    <p:sldId id="256" r:id="rId2"/>
    <p:sldId id="258" r:id="rId3"/>
    <p:sldId id="273" r:id="rId4"/>
    <p:sldId id="272" r:id="rId5"/>
    <p:sldId id="259" r:id="rId6"/>
    <p:sldId id="268" r:id="rId7"/>
    <p:sldId id="269" r:id="rId8"/>
    <p:sldId id="264" r:id="rId9"/>
    <p:sldId id="265" r:id="rId10"/>
    <p:sldId id="266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6E33"/>
    <a:srgbClr val="007A37"/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559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222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0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084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825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72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155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5976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41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872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4134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0657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4186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369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6645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494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15.04.2025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683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abor-pomorze.edu.com.pl/kandydat/app/access_locked.xhtml" TargetMode="External"/><Relationship Id="rId2" Type="http://schemas.openxmlformats.org/officeDocument/2006/relationships/hyperlink" Target="https://www.kuratorium.gda.pl/rekrutacja2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o3.edu.gdansk.pl/pl" TargetMode="External"/><Relationship Id="rId4" Type="http://schemas.openxmlformats.org/officeDocument/2006/relationships/hyperlink" Target="https://www.facebook.com/vulcan.oswiat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512" y="1628800"/>
            <a:ext cx="7851648" cy="4865712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br>
              <a:rPr lang="pl-PL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pl-PL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8900" dirty="0">
                <a:solidFill>
                  <a:schemeClr val="accent1">
                    <a:lumMod val="75000"/>
                  </a:schemeClr>
                </a:solidFill>
              </a:rPr>
              <a:t>REKRUTACJA </a:t>
            </a:r>
            <a:br>
              <a:rPr lang="pl-PL" sz="89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8900" dirty="0">
                <a:solidFill>
                  <a:schemeClr val="accent1">
                    <a:lumMod val="75000"/>
                  </a:schemeClr>
                </a:solidFill>
              </a:rPr>
              <a:t>ROK SZKOLNY</a:t>
            </a:r>
            <a:br>
              <a:rPr lang="pl-PL" sz="89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8900" dirty="0">
                <a:solidFill>
                  <a:schemeClr val="accent1">
                    <a:lumMod val="75000"/>
                  </a:schemeClr>
                </a:solidFill>
              </a:rPr>
              <a:t>2025/2026</a:t>
            </a:r>
            <a:br>
              <a:rPr lang="pl-PL" dirty="0">
                <a:solidFill>
                  <a:schemeClr val="accent1">
                    <a:lumMod val="75000"/>
                  </a:schemeClr>
                </a:solidFill>
              </a:rPr>
            </a:b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C:\Documents and Settings\dyrektor02\Desktop\MM i III LO\dokumenty 2011-2012\rekrutacja 2012\poradnik gim UM\iblogo.new.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6389"/>
            <a:ext cx="1872208" cy="18303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66390"/>
            <a:ext cx="1729011" cy="1830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76840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206E33"/>
                  </a:outerShdw>
                </a:effectLst>
              </a:rPr>
              <a:t>ZARZĄDZENIE KURATORA</a:t>
            </a:r>
            <a:b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206E33"/>
                  </a:outerShdw>
                </a:effectLst>
              </a:rPr>
            </a:br>
            <a: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206E33"/>
                  </a:outerShdw>
                </a:effectLst>
              </a:rPr>
              <a:t>I </a:t>
            </a:r>
            <a:b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206E33"/>
                  </a:outerShdw>
                </a:effectLst>
              </a:rPr>
            </a:br>
            <a: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206E33"/>
                  </a:outerShdw>
                </a:effectLst>
              </a:rPr>
              <a:t>REKRUTACJA ELEKTRONICZNA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2924944"/>
            <a:ext cx="8507288" cy="367240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endParaRPr lang="pl-PL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2400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Rekrutacja – Kuratorium Oświaty w Gdańsku</a:t>
            </a:r>
            <a:r>
              <a:rPr lang="pl-PL" sz="2400" b="1" dirty="0">
                <a:solidFill>
                  <a:schemeClr val="tx1"/>
                </a:solidFill>
              </a:rPr>
              <a:t> </a:t>
            </a:r>
            <a:endParaRPr lang="pl-PL" sz="2400" b="1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2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https://nabor-pomorze.edu.com.pl/kandydat/app/access_locked.xhtml</a:t>
            </a:r>
            <a:endParaRPr lang="pl-PL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2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https://www.facebook.com/vulcan.oswiata</a:t>
            </a:r>
            <a:r>
              <a:rPr lang="pl-PL" sz="2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pl-PL" sz="2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https://lo3.edu.gdansk.pl/pl</a:t>
            </a:r>
            <a:r>
              <a:rPr lang="pl-PL" sz="2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pl-PL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>
              <a:buNone/>
            </a:pPr>
            <a:endParaRPr lang="pl-PL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>
              <a:buNone/>
            </a:pPr>
            <a:endParaRPr lang="pl-PL" sz="2400" dirty="0">
              <a:ln>
                <a:solidFill>
                  <a:schemeClr val="tx1"/>
                </a:solidFill>
              </a:ln>
            </a:endParaRPr>
          </a:p>
          <a:p>
            <a:endParaRPr lang="pl-PL" sz="2400" dirty="0">
              <a:ln>
                <a:solidFill>
                  <a:schemeClr val="tx1"/>
                </a:solidFill>
              </a:ln>
            </a:endParaRPr>
          </a:p>
          <a:p>
            <a:endParaRPr lang="pl-PL" dirty="0">
              <a:ln>
                <a:solidFill>
                  <a:schemeClr val="tx1"/>
                </a:solidFill>
              </a:ln>
            </a:endParaRPr>
          </a:p>
          <a:p>
            <a:endParaRPr lang="pl-PL" dirty="0">
              <a:ln>
                <a:solidFill>
                  <a:schemeClr val="tx1"/>
                </a:solidFill>
              </a:ln>
            </a:endParaRPr>
          </a:p>
          <a:p>
            <a:endParaRPr lang="pl-PL" dirty="0">
              <a:ln>
                <a:solidFill>
                  <a:schemeClr val="tx1"/>
                </a:solidFill>
              </a:ln>
            </a:endParaRP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C6B9B5-8916-538F-D7DC-1B7607205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https://nabor-pomorze.edu.com.pl/kandydat</a:t>
            </a:r>
            <a:br>
              <a:rPr lang="pl-PL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A5CFF4-7ACE-1C3F-2FB3-B37B7348A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b="1" dirty="0"/>
              <a:t>4 maja 2025 – na kanale </a:t>
            </a:r>
            <a:r>
              <a:rPr lang="pl-PL" sz="2400" b="1" dirty="0" err="1"/>
              <a:t>You</a:t>
            </a:r>
            <a:r>
              <a:rPr lang="pl-PL" sz="2400" b="1" dirty="0"/>
              <a:t> </a:t>
            </a:r>
            <a:r>
              <a:rPr lang="pl-PL" sz="2400" b="1" dirty="0" err="1"/>
              <a:t>Tube</a:t>
            </a:r>
            <a:r>
              <a:rPr lang="pl-PL" sz="2400" b="1" dirty="0"/>
              <a:t> </a:t>
            </a:r>
            <a:r>
              <a:rPr lang="pl-PL" sz="2400" b="1" dirty="0" err="1"/>
              <a:t>Vulcana</a:t>
            </a:r>
            <a:endParaRPr lang="pl-PL" sz="2400" b="1" dirty="0"/>
          </a:p>
          <a:p>
            <a:r>
              <a:rPr lang="pl-PL" sz="2400" b="1" dirty="0"/>
              <a:t>8 maja 2025 – w systemie NABÓR POMORZE/KANDYDAT firma </a:t>
            </a:r>
            <a:r>
              <a:rPr lang="pl-PL" sz="2400" b="1" dirty="0" err="1"/>
              <a:t>Vulcan</a:t>
            </a:r>
            <a:r>
              <a:rPr lang="pl-PL" sz="2400" b="1" dirty="0"/>
              <a:t> zamieści ofertę WSZYSTKICH SZKÓŁ PONAPODSTAWOWYCH</a:t>
            </a:r>
          </a:p>
          <a:p>
            <a:r>
              <a:rPr lang="pl-PL" sz="2400" b="1" dirty="0"/>
              <a:t>będzie tam też zamieszczona oferta z zeszłego roku ze statystykami – można przeanalizować wyniki</a:t>
            </a:r>
          </a:p>
        </p:txBody>
      </p:sp>
    </p:spTree>
    <p:extLst>
      <p:ext uri="{BB962C8B-B14F-4D97-AF65-F5344CB8AC3E}">
        <p14:creationId xmlns:p14="http://schemas.microsoft.com/office/powerpoint/2010/main" val="1092057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design, matryca">
            <a:extLst>
              <a:ext uri="{FF2B5EF4-FFF2-40B4-BE49-F238E27FC236}">
                <a16:creationId xmlns:a16="http://schemas.microsoft.com/office/drawing/2014/main" id="{14A21D6A-1A67-9497-62E9-A6B969429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288"/>
            <a:ext cx="9144000" cy="555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0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TERMINY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196752"/>
            <a:ext cx="8496944" cy="4896544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SzPct val="100000"/>
            </a:pPr>
            <a:r>
              <a:rPr lang="pl-PL" sz="3200" b="1" dirty="0"/>
              <a:t>Uczniowie (rodzice)/szkoła – zakładają konto </a:t>
            </a:r>
          </a:p>
          <a:p>
            <a:pPr marL="0" indent="0" algn="just">
              <a:buClrTx/>
              <a:buSzPct val="100000"/>
              <a:buNone/>
            </a:pPr>
            <a:endParaRPr lang="pl-PL" sz="3200" b="1" dirty="0"/>
          </a:p>
          <a:p>
            <a:pPr>
              <a:buClrTx/>
              <a:buSzPct val="100000"/>
            </a:pPr>
            <a:r>
              <a:rPr lang="pl-PL" sz="3200" dirty="0"/>
              <a:t>Od </a:t>
            </a:r>
            <a:r>
              <a:rPr lang="pl-PL" sz="3200" b="1" dirty="0"/>
              <a:t>15 maja do 30 maja </a:t>
            </a:r>
            <a:r>
              <a:rPr lang="pl-PL" sz="3200" dirty="0"/>
              <a:t>uczniowie, którzy wybrali co najmniej 1 klasę dwujęzyczną,	 składają dokumenty w szkole pierwszego wyboru</a:t>
            </a:r>
          </a:p>
          <a:p>
            <a:pPr marL="0" indent="0">
              <a:buClrTx/>
              <a:buSzPct val="100000"/>
              <a:buNone/>
            </a:pPr>
            <a:endParaRPr lang="pl-PL" sz="3200" dirty="0"/>
          </a:p>
          <a:p>
            <a:pPr>
              <a:buClrTx/>
              <a:buSzPct val="100000"/>
            </a:pPr>
            <a:r>
              <a:rPr lang="pl-PL" sz="3200" dirty="0"/>
              <a:t>III LO w roku szkolnym 2025/2026 oferuje </a:t>
            </a:r>
            <a:r>
              <a:rPr lang="pl-PL" sz="3200" b="1" u="sng" dirty="0"/>
              <a:t>wyłącznie</a:t>
            </a:r>
            <a:r>
              <a:rPr lang="pl-PL" sz="3200" dirty="0"/>
              <a:t> klasy dwujęzyczne</a:t>
            </a:r>
          </a:p>
          <a:p>
            <a:pPr marL="0" indent="0">
              <a:buClrTx/>
              <a:buSzPct val="100000"/>
              <a:buNone/>
            </a:pPr>
            <a:r>
              <a:rPr lang="pl-PL" sz="3200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TERMINY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2830" y="1484784"/>
            <a:ext cx="7353506" cy="5199856"/>
          </a:xfrm>
        </p:spPr>
        <p:txBody>
          <a:bodyPr>
            <a:normAutofit/>
          </a:bodyPr>
          <a:lstStyle/>
          <a:p>
            <a:pPr algn="just">
              <a:buClrTx/>
              <a:buSzPct val="100000"/>
            </a:pPr>
            <a:r>
              <a:rPr lang="pl-PL" sz="3200" b="1" dirty="0"/>
              <a:t>10 czerwca godz. 13:00 – pisemny egzamin kompetencji językowych            z języka angielskiego</a:t>
            </a:r>
          </a:p>
          <a:p>
            <a:pPr marL="0" indent="0" algn="just">
              <a:buClrTx/>
              <a:buSzPct val="100000"/>
              <a:buNone/>
            </a:pPr>
            <a:endParaRPr lang="pl-PL" sz="3200" b="1" dirty="0"/>
          </a:p>
          <a:p>
            <a:pPr algn="just">
              <a:buClrTx/>
              <a:buSzPct val="100000"/>
            </a:pPr>
            <a:r>
              <a:rPr lang="pl-PL" sz="3200" b="1" dirty="0"/>
              <a:t>13 czerwca godz. 12:00 podanie wyników sprawdzianu kompetencji językowych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06726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TERMINY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7931224" cy="5616624"/>
          </a:xfrm>
        </p:spPr>
        <p:txBody>
          <a:bodyPr>
            <a:normAutofit/>
          </a:bodyPr>
          <a:lstStyle/>
          <a:p>
            <a:pPr marL="0" indent="0" algn="just">
              <a:buClrTx/>
              <a:buSzPct val="100000"/>
              <a:buNone/>
            </a:pPr>
            <a:r>
              <a:rPr lang="pl-PL" sz="3200" b="1" u="sng" dirty="0"/>
              <a:t>Dokumenty w pierwszym etapie to:</a:t>
            </a:r>
          </a:p>
          <a:p>
            <a:pPr marL="0" indent="0" algn="just">
              <a:buClrTx/>
              <a:buSzPct val="100000"/>
              <a:buNone/>
            </a:pPr>
            <a:endParaRPr lang="pl-PL" sz="3200" b="1" dirty="0"/>
          </a:p>
          <a:p>
            <a:pPr>
              <a:buClrTx/>
              <a:buSzPct val="100000"/>
            </a:pPr>
            <a:r>
              <a:rPr lang="pl-PL" sz="3200" b="1" dirty="0"/>
              <a:t>wniosek kandydata – przesłany bezpośrednio z systemu </a:t>
            </a:r>
            <a:r>
              <a:rPr lang="pl-PL" sz="3200" b="1" dirty="0" err="1"/>
              <a:t>nabor</a:t>
            </a:r>
            <a:r>
              <a:rPr lang="pl-PL" sz="3200" b="1" dirty="0"/>
              <a:t>-pomorze, elektronicznie – za pomocą EPUAP/podpisu kwalifikowanego </a:t>
            </a:r>
            <a:r>
              <a:rPr lang="pl-PL" sz="3200" b="1" u="sng" dirty="0"/>
              <a:t>lub</a:t>
            </a:r>
            <a:r>
              <a:rPr lang="pl-PL" sz="3200" b="1" dirty="0"/>
              <a:t> wydrukowany, podpisany odręcznie i złożony w sekretariacie szkoły</a:t>
            </a:r>
          </a:p>
        </p:txBody>
      </p:sp>
    </p:spTree>
    <p:extLst>
      <p:ext uri="{BB962C8B-B14F-4D97-AF65-F5344CB8AC3E}">
        <p14:creationId xmlns:p14="http://schemas.microsoft.com/office/powerpoint/2010/main" val="118177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TERMINY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6851104" cy="4983832"/>
          </a:xfrm>
        </p:spPr>
        <p:txBody>
          <a:bodyPr>
            <a:normAutofit fontScale="85000" lnSpcReduction="20000"/>
          </a:bodyPr>
          <a:lstStyle/>
          <a:p>
            <a:pPr>
              <a:buClrTx/>
            </a:pPr>
            <a:r>
              <a:rPr lang="pl-PL" sz="2800" b="1" dirty="0">
                <a:solidFill>
                  <a:schemeClr val="tx1"/>
                </a:solidFill>
              </a:rPr>
              <a:t>Od 23 czerwca do 27 czerwca do godz. 15.00 </a:t>
            </a:r>
            <a:r>
              <a:rPr lang="pl-PL" sz="2800" dirty="0">
                <a:solidFill>
                  <a:schemeClr val="tx1"/>
                </a:solidFill>
              </a:rPr>
              <a:t>można zmienić decyzję o wyborze szkoły i </a:t>
            </a:r>
            <a:r>
              <a:rPr lang="pl-PL" sz="2800" u="sng" dirty="0">
                <a:solidFill>
                  <a:schemeClr val="tx1"/>
                </a:solidFill>
              </a:rPr>
              <a:t>kolejności </a:t>
            </a:r>
            <a:r>
              <a:rPr lang="pl-PL" sz="2800" b="1" u="sng" dirty="0">
                <a:solidFill>
                  <a:schemeClr val="tx1"/>
                </a:solidFill>
              </a:rPr>
              <a:t>klas DWUJĘZYCZNYCH </a:t>
            </a:r>
            <a:r>
              <a:rPr lang="pl-PL" sz="2800" dirty="0">
                <a:solidFill>
                  <a:schemeClr val="tx1"/>
                </a:solidFill>
              </a:rPr>
              <a:t>oraz przenieść podanie do innej szkoły z oddziałami </a:t>
            </a:r>
            <a:r>
              <a:rPr lang="pl-PL" sz="2800" dirty="0" err="1">
                <a:solidFill>
                  <a:schemeClr val="tx1"/>
                </a:solidFill>
              </a:rPr>
              <a:t>dwj</a:t>
            </a:r>
            <a:endParaRPr lang="pl-PL" sz="2800" dirty="0">
              <a:solidFill>
                <a:schemeClr val="tx1"/>
              </a:solidFill>
            </a:endParaRPr>
          </a:p>
          <a:p>
            <a:pPr>
              <a:buClrTx/>
            </a:pPr>
            <a:r>
              <a:rPr lang="pl-PL" sz="2800" b="1" dirty="0">
                <a:solidFill>
                  <a:schemeClr val="tx1"/>
                </a:solidFill>
              </a:rPr>
              <a:t>Od 4 lipca do 8 lipca do godz. 15.00 </a:t>
            </a:r>
            <a:r>
              <a:rPr lang="pl-PL" sz="2800" dirty="0">
                <a:solidFill>
                  <a:schemeClr val="tx1"/>
                </a:solidFill>
              </a:rPr>
              <a:t>można zmienić decyzję </a:t>
            </a:r>
            <a:r>
              <a:rPr lang="pl-PL" sz="2800" dirty="0" err="1">
                <a:solidFill>
                  <a:schemeClr val="tx1"/>
                </a:solidFill>
              </a:rPr>
              <a:t>j.w</a:t>
            </a:r>
            <a:r>
              <a:rPr lang="pl-PL" sz="2800" dirty="0">
                <a:solidFill>
                  <a:schemeClr val="tx1"/>
                </a:solidFill>
              </a:rPr>
              <a:t>., </a:t>
            </a:r>
            <a:r>
              <a:rPr lang="pl-PL" sz="2800" b="1" u="sng" dirty="0">
                <a:solidFill>
                  <a:schemeClr val="tx1"/>
                </a:solidFill>
              </a:rPr>
              <a:t>ale z wyłączeniem klas dwujęzycznych</a:t>
            </a:r>
          </a:p>
          <a:p>
            <a:pPr>
              <a:buClrTx/>
            </a:pPr>
            <a:r>
              <a:rPr lang="pl-PL" sz="2800" dirty="0">
                <a:solidFill>
                  <a:schemeClr val="tx1"/>
                </a:solidFill>
              </a:rPr>
              <a:t>Aby zmienić kolejność należy zgłosić się do szkoły, która była szkołą pierwszego wyboru i do której zostało złożone podanie w celu odblokowania konta </a:t>
            </a:r>
            <a:br>
              <a:rPr lang="pl-PL" sz="2800" dirty="0">
                <a:solidFill>
                  <a:schemeClr val="tx1"/>
                </a:solidFill>
              </a:rPr>
            </a:br>
            <a:r>
              <a:rPr lang="pl-PL" sz="2800" dirty="0">
                <a:solidFill>
                  <a:schemeClr val="tx1"/>
                </a:solidFill>
              </a:rPr>
              <a:t>(</a:t>
            </a:r>
            <a:r>
              <a:rPr lang="pl-PL" sz="2800" b="1" dirty="0">
                <a:solidFill>
                  <a:schemeClr val="tx1"/>
                </a:solidFill>
              </a:rPr>
              <a:t>po weryfikacji podania konto zostaje zablokowane – niezależnie od etapów rekrutacyjnych</a:t>
            </a:r>
            <a:r>
              <a:rPr lang="pl-PL" sz="2800" dirty="0">
                <a:solidFill>
                  <a:schemeClr val="tx1"/>
                </a:solidFill>
              </a:rPr>
              <a:t>)</a:t>
            </a:r>
          </a:p>
          <a:p>
            <a:pPr>
              <a:buClrTx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924712"/>
          </a:xfrm>
        </p:spPr>
        <p:txBody>
          <a:bodyPr/>
          <a:lstStyle/>
          <a:p>
            <a:pPr algn="ctr"/>
            <a: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TERMINY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2940" y="980728"/>
            <a:ext cx="7557412" cy="5688632"/>
          </a:xfrm>
        </p:spPr>
        <p:txBody>
          <a:bodyPr>
            <a:normAutofit fontScale="70000" lnSpcReduction="20000"/>
          </a:bodyPr>
          <a:lstStyle/>
          <a:p>
            <a:pPr>
              <a:buClrTx/>
            </a:pPr>
            <a:r>
              <a:rPr lang="pl-PL" sz="3100" b="1" dirty="0"/>
              <a:t>4 lipca – ósmoklasiści otrzymują w szkołach podstawowych zaświadczenia E8</a:t>
            </a:r>
          </a:p>
          <a:p>
            <a:pPr>
              <a:buClrTx/>
            </a:pPr>
            <a:r>
              <a:rPr lang="pl-PL" sz="3100" b="1" dirty="0"/>
              <a:t>Od 4 do 8 lipca godz. 15.00 </a:t>
            </a:r>
            <a:r>
              <a:rPr lang="pl-PL" sz="3100" dirty="0"/>
              <a:t>należy dostarczyć do szkoły </a:t>
            </a:r>
            <a:r>
              <a:rPr lang="pl-PL" sz="3100" b="1" dirty="0"/>
              <a:t>pierwszego wyboru kopie lub oryginały (np. w przypadku laureatów) świadectwa i zaświadczenia o wynikach egzaminu ósmoklasisty</a:t>
            </a:r>
          </a:p>
          <a:p>
            <a:pPr>
              <a:buClrTx/>
            </a:pPr>
            <a:r>
              <a:rPr lang="pl-PL" sz="3100" dirty="0"/>
              <a:t>Komisja rekrutacyjna </a:t>
            </a:r>
            <a:r>
              <a:rPr lang="pl-PL" sz="3100" b="1" dirty="0"/>
              <a:t>w szkole I wyboru weryfikuje osiągnięcia oraz wyniki</a:t>
            </a:r>
            <a:r>
              <a:rPr lang="pl-PL" sz="3100" dirty="0"/>
              <a:t> tzn. sprawdza, czy dane na świadectwie i wyniki testów są prawidłowo wpisane do systemu, jeśli nie, podanie może zostać odrzucone lub wpis w systemie poprawiony – </a:t>
            </a:r>
            <a:r>
              <a:rPr lang="pl-PL" sz="3100" b="1" u="sng" dirty="0">
                <a:highlight>
                  <a:srgbClr val="FFFF00"/>
                </a:highlight>
              </a:rPr>
              <a:t>proszę sprawdzać konto w systemie </a:t>
            </a:r>
            <a:r>
              <a:rPr lang="pl-PL" sz="3100" b="1" u="sng" dirty="0" err="1">
                <a:highlight>
                  <a:srgbClr val="FFFF00"/>
                </a:highlight>
              </a:rPr>
              <a:t>nabor</a:t>
            </a:r>
            <a:r>
              <a:rPr lang="pl-PL" sz="3100" b="1" u="sng" dirty="0">
                <a:highlight>
                  <a:srgbClr val="FFFF00"/>
                </a:highlight>
              </a:rPr>
              <a:t>-pomorze</a:t>
            </a:r>
            <a:r>
              <a:rPr lang="pl-PL" sz="3100" dirty="0">
                <a:highlight>
                  <a:srgbClr val="FFFF00"/>
                </a:highlight>
              </a:rPr>
              <a:t>!</a:t>
            </a:r>
          </a:p>
          <a:p>
            <a:pPr>
              <a:buClrTx/>
            </a:pPr>
            <a:r>
              <a:rPr lang="pl-PL" sz="3100" b="1" dirty="0"/>
              <a:t>Należy zwrócić uwagę, aby na świadectwie ukończenia szkoły podstawowej były wpisane wszystkie punktowane osiągnięcia (zawarte na liście Kuratorium Oświaty w Gdańsku – wykaz i komunikaty na stronie kuratorium oraz link w regulaminie rekrutacji na stronie szkoły)</a:t>
            </a:r>
          </a:p>
          <a:p>
            <a:pPr>
              <a:buClrTx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pl-P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TERMINY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980728"/>
            <a:ext cx="6912768" cy="5760640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pl-PL" sz="2600" b="1" dirty="0"/>
              <a:t>15 lipca do godz. 15.00 - ogłoszenie list kandydatów zakwalifikowanych do szkoły – dostępne również na kontach kandydatów</a:t>
            </a:r>
          </a:p>
          <a:p>
            <a:pPr>
              <a:buClrTx/>
            </a:pPr>
            <a:r>
              <a:rPr lang="pl-PL" sz="2600" b="1" u="sng" dirty="0"/>
              <a:t>Do 18 lipca do godz. 15.00 </a:t>
            </a:r>
            <a:r>
              <a:rPr lang="pl-PL" sz="2600" dirty="0"/>
              <a:t>kandydat ma obowiązek dostarczyć </a:t>
            </a:r>
            <a:r>
              <a:rPr lang="pl-PL" sz="2600" b="1" dirty="0"/>
              <a:t>oryginały świadectwa i zaświadczenia o wynikach egzaminu ósmoklasisty</a:t>
            </a:r>
            <a:r>
              <a:rPr lang="pl-PL" sz="2600" dirty="0"/>
              <a:t>, co jest równoznaczne z </a:t>
            </a:r>
            <a:r>
              <a:rPr lang="pl-PL" sz="2600" b="1" u="sng" dirty="0"/>
              <a:t>potwierdzeniem woli</a:t>
            </a:r>
            <a:r>
              <a:rPr lang="pl-PL" sz="2600" u="sng" dirty="0"/>
              <a:t> </a:t>
            </a:r>
            <a:r>
              <a:rPr lang="pl-PL" sz="2600" dirty="0"/>
              <a:t>podjęcia nauki w danej szkole (do której został zakwalifikowany)</a:t>
            </a:r>
          </a:p>
          <a:p>
            <a:pPr>
              <a:buClrTx/>
            </a:pPr>
            <a:r>
              <a:rPr lang="pl-PL" sz="2600" b="1" u="sng" dirty="0"/>
              <a:t>21 lipca do godz. 14.00 </a:t>
            </a:r>
            <a:r>
              <a:rPr lang="pl-PL" sz="2600" b="1" dirty="0"/>
              <a:t>- </a:t>
            </a:r>
            <a:r>
              <a:rPr lang="pl-PL" sz="2600" dirty="0"/>
              <a:t>ogłoszenie list kandydatów przyjętych do szkoły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E81B5C-04D3-86D0-A53F-BC745EE93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15144"/>
          </a:xfrm>
        </p:spPr>
        <p:txBody>
          <a:bodyPr>
            <a:normAutofit fontScale="90000"/>
          </a:bodyPr>
          <a:lstStyle/>
          <a:p>
            <a:r>
              <a:rPr lang="pl-PL" dirty="0"/>
              <a:t>Uwagi dodatkowe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F75A0C-FAF5-4BD2-173D-88AF99658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40768"/>
            <a:ext cx="6347714" cy="5112568"/>
          </a:xfrm>
        </p:spPr>
        <p:txBody>
          <a:bodyPr>
            <a:normAutofit fontScale="92500"/>
          </a:bodyPr>
          <a:lstStyle/>
          <a:p>
            <a:r>
              <a:rPr lang="pl-PL" sz="2200" dirty="0"/>
              <a:t>Po zakończeniu rekrutacji, w przypadku wolnych miejsc, odbywa się rekrutacja uzupełniająca – terminy zawarte są w regulaminie rekrutacji</a:t>
            </a:r>
          </a:p>
          <a:p>
            <a:r>
              <a:rPr lang="pl-PL" sz="2200" dirty="0"/>
              <a:t>Po zakończeniu rekrutacji, w przypadku, kiedy kandydat nie został przyjęty do III LO, można złożyć podanie do pani dyrektor z prośbą o przyjęcie, z uzasadnieniem. Podania będą rozpatrywane po zakończeniu rekrutacji uzupełniającej.</a:t>
            </a:r>
          </a:p>
          <a:p>
            <a:r>
              <a:rPr lang="pl-PL" sz="2200" dirty="0"/>
              <a:t>Jeśli kandydat nie został zakwalifikowany do szkoły pierwszego wyboru, należy potwierdzić wolę (dostarczyć oryginały dokumentów) do szkoły, do której został zakwalifikowany. W przeciwnym razie kandydat nie zostanie przyjęty do żadnej szkoły.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9861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D9615E-EEF9-3AD0-E962-C5BEAA9A9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4"/>
          </a:xfrm>
        </p:spPr>
        <p:txBody>
          <a:bodyPr/>
          <a:lstStyle/>
          <a:p>
            <a:r>
              <a:rPr lang="pl-PL" dirty="0"/>
              <a:t>RADZIMY :)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C80569-C459-4C9C-0332-87BCE1A82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484784"/>
            <a:ext cx="7562802" cy="4556579"/>
          </a:xfrm>
        </p:spPr>
        <p:txBody>
          <a:bodyPr>
            <a:normAutofit/>
          </a:bodyPr>
          <a:lstStyle/>
          <a:p>
            <a:r>
              <a:rPr lang="pl-PL" sz="2000" dirty="0"/>
              <a:t>Towarzyszyć dziecku w procesie rekrutacji </a:t>
            </a:r>
          </a:p>
          <a:p>
            <a:r>
              <a:rPr lang="pl-PL" sz="2000" dirty="0"/>
              <a:t>Uważnie wypełniać dane osobowe (numery telefonów do kontaktu!)</a:t>
            </a:r>
          </a:p>
          <a:p>
            <a:r>
              <a:rPr lang="pl-PL" sz="2000" dirty="0"/>
              <a:t>Zarezerwować sobie czas na wspólne wypełnienie wniosku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/>
              <a:t>     w systemie </a:t>
            </a:r>
            <a:r>
              <a:rPr lang="pl-PL" sz="2000" dirty="0" err="1"/>
              <a:t>nabor</a:t>
            </a:r>
            <a:r>
              <a:rPr lang="pl-PL" sz="2000" dirty="0"/>
              <a:t>-pomorze</a:t>
            </a:r>
          </a:p>
          <a:p>
            <a:r>
              <a:rPr lang="pl-PL" sz="2000" dirty="0"/>
              <a:t>Uważnie i zgodnie z preferencjami „ustawić” we wniosku szkoły i klasy (Gdańsk, Gdynia - do dowolnej liczby szkół, Sopot – ograniczenia; a w szkołach – dowolnej liczby klas)</a:t>
            </a:r>
          </a:p>
          <a:p>
            <a:r>
              <a:rPr lang="pl-PL" sz="2000" dirty="0"/>
              <a:t>Zastanowić się, czy trafne jest kandydowanie do klas wyłącznie w jednej szkole LUB do klas o jednym profilu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/>
              <a:t>    (np. w trzech szkołach wyłącznie </a:t>
            </a:r>
            <a:r>
              <a:rPr lang="pl-PL" sz="2000" dirty="0" err="1"/>
              <a:t>biol-chem</a:t>
            </a:r>
            <a:r>
              <a:rPr lang="pl-PL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75440701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816</TotalTime>
  <Words>694</Words>
  <Application>Microsoft Office PowerPoint</Application>
  <PresentationFormat>Pokaz na ekranie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Faseta</vt:lpstr>
      <vt:lpstr>  REKRUTACJA  ROK SZKOLNY 2025/2026 </vt:lpstr>
      <vt:lpstr>ZARZĄDZENIE KURATORA I  REKRUTACJA ELEKTRONICZNA</vt:lpstr>
      <vt:lpstr>https://nabor-pomorze.edu.com.pl/kandydat </vt:lpstr>
      <vt:lpstr>Prezentacja programu PowerPoint</vt:lpstr>
      <vt:lpstr>TERMINY</vt:lpstr>
      <vt:lpstr>TERMINY</vt:lpstr>
      <vt:lpstr>TERMINY</vt:lpstr>
      <vt:lpstr>TERMINY</vt:lpstr>
      <vt:lpstr>TERMINY</vt:lpstr>
      <vt:lpstr>TERMINY</vt:lpstr>
      <vt:lpstr>Uwagi dodatkowe</vt:lpstr>
      <vt:lpstr>RADZIMY :)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REKRUTACJA 2012/2013</dc:title>
  <dc:creator>mmroczkowska</dc:creator>
  <cp:lastModifiedBy>AGNIESZKA GOLAK</cp:lastModifiedBy>
  <cp:revision>122</cp:revision>
  <dcterms:modified xsi:type="dcterms:W3CDTF">2025-04-15T11:12:25Z</dcterms:modified>
</cp:coreProperties>
</file>