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40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1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2.xml" ContentType="application/vnd.openxmlformats-officedocument.presentationml.slide+xml"/>
  <Override PartName="/ppt/slides/slide30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60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  <p:sldMasterId id="2147483808" r:id="rId2"/>
    <p:sldMasterId id="2147483826" r:id="rId3"/>
    <p:sldMasterId id="2147483838" r:id="rId4"/>
  </p:sldMasterIdLst>
  <p:notesMasterIdLst>
    <p:notesMasterId r:id="rId45"/>
  </p:notesMasterIdLst>
  <p:sldIdLst>
    <p:sldId id="300" r:id="rId5"/>
    <p:sldId id="256" r:id="rId6"/>
    <p:sldId id="257" r:id="rId7"/>
    <p:sldId id="258" r:id="rId8"/>
    <p:sldId id="259" r:id="rId9"/>
    <p:sldId id="275" r:id="rId10"/>
    <p:sldId id="260" r:id="rId11"/>
    <p:sldId id="261" r:id="rId12"/>
    <p:sldId id="262" r:id="rId13"/>
    <p:sldId id="274" r:id="rId14"/>
    <p:sldId id="263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308" r:id="rId37"/>
    <p:sldId id="297" r:id="rId38"/>
    <p:sldId id="309" r:id="rId39"/>
    <p:sldId id="298" r:id="rId40"/>
    <p:sldId id="310" r:id="rId41"/>
    <p:sldId id="302" r:id="rId42"/>
    <p:sldId id="299" r:id="rId43"/>
    <p:sldId id="301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A5DAC5C7-F79F-40EB-B2AF-8E413CA2A4ED}">
          <p14:sldIdLst>
            <p14:sldId id="300"/>
            <p14:sldId id="256"/>
            <p14:sldId id="257"/>
          </p14:sldIdLst>
        </p14:section>
        <p14:section name="MOŻLIWOśCI" id="{034AC6E4-6F3D-4C55-8985-4522237B1D8A}">
          <p14:sldIdLst>
            <p14:sldId id="258"/>
            <p14:sldId id="259"/>
            <p14:sldId id="275"/>
            <p14:sldId id="260"/>
            <p14:sldId id="261"/>
            <p14:sldId id="262"/>
            <p14:sldId id="274"/>
            <p14:sldId id="263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</p14:sldIdLst>
        </p14:section>
        <p14:section name="Sekcja domyślna" id="{CA523C4E-523A-4559-ACF9-83CC29390A60}">
          <p14:sldIdLst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308"/>
            <p14:sldId id="297"/>
            <p14:sldId id="309"/>
            <p14:sldId id="298"/>
            <p14:sldId id="310"/>
            <p14:sldId id="302"/>
            <p14:sldId id="299"/>
            <p14:sldId id="30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1EE"/>
    <a:srgbClr val="29384F"/>
    <a:srgbClr val="4C519C"/>
    <a:srgbClr val="76DBF4"/>
    <a:srgbClr val="DBDCEB"/>
    <a:srgbClr val="9A9DC7"/>
    <a:srgbClr val="DEDF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3" Type="http://schemas.openxmlformats.org/officeDocument/2006/relationships/customXml" Target="../customXml/item3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customXml" Target="../customXml/item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customXml" Target="../customXml/item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05CD3-B2E1-47DF-8B3E-8F8378947479}" type="datetimeFigureOut">
              <a:rPr lang="pl-PL"/>
              <a:t>2018-01-30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D4F99-AE95-4919-9E19-B0461E38D05F}" type="slidenum">
              <a:rPr lang="pl-PL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D4F99-AE95-4919-9E19-B0461E38D05F}" type="slidenum">
              <a:rPr lang="pl-PL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303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D4F99-AE95-4919-9E19-B0461E38D05F}" type="slidenum">
              <a:rPr lang="pl-PL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9435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D4F99-AE95-4919-9E19-B0461E38D05F}" type="slidenum">
              <a:rPr lang="pl-PL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6088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D4F99-AE95-4919-9E19-B0461E38D05F}" type="slidenum">
              <a:rPr lang="pl-PL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09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D4F99-AE95-4919-9E19-B0461E38D05F}" type="slidenum">
              <a:rPr lang="pl-PL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7200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D4F99-AE95-4919-9E19-B0461E38D05F}" type="slidenum">
              <a:rPr lang="pl-PL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3517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D4F99-AE95-4919-9E19-B0461E38D05F}" type="slidenum">
              <a:rPr lang="pl-PL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4443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092C-0D41-4014-9BEE-4C8592868864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972CA-5E41-4809-9E33-BE3B0D4941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1006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092C-0D41-4014-9BEE-4C8592868864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972CA-5E41-4809-9E33-BE3B0D4941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2444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092C-0D41-4014-9BEE-4C8592868864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972CA-5E41-4809-9E33-BE3B0D4941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158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092C-0D41-4014-9BEE-4C8592868864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972CA-5E41-4809-9E33-BE3B0D4941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8339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092C-0D41-4014-9BEE-4C8592868864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972CA-5E41-4809-9E33-BE3B0D4941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6072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092C-0D41-4014-9BEE-4C8592868864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972CA-5E41-4809-9E33-BE3B0D4941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0908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092C-0D41-4014-9BEE-4C8592868864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972CA-5E41-4809-9E33-BE3B0D4941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0925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092C-0D41-4014-9BEE-4C8592868864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972CA-5E41-4809-9E33-BE3B0D4941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6652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092C-0D41-4014-9BEE-4C8592868864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972CA-5E41-4809-9E33-BE3B0D4941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1999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092C-0D41-4014-9BEE-4C8592868864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972CA-5E41-4809-9E33-BE3B0D4941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878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092C-0D41-4014-9BEE-4C8592868864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972CA-5E41-4809-9E33-BE3B0D4941A4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7315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092C-0D41-4014-9BEE-4C8592868864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972CA-5E41-4809-9E33-BE3B0D4941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25179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092C-0D41-4014-9BEE-4C8592868864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972CA-5E41-4809-9E33-BE3B0D4941A4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8037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092C-0D41-4014-9BEE-4C8592868864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972CA-5E41-4809-9E33-BE3B0D4941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3502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092C-0D41-4014-9BEE-4C8592868864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972CA-5E41-4809-9E33-BE3B0D4941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9162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092C-0D41-4014-9BEE-4C8592868864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972CA-5E41-4809-9E33-BE3B0D4941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86177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7D62-BD7C-4F2F-96ED-1F7A3AF9EE89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98467-6D43-4350-B92E-2717FF19E9A1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97980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7D62-BD7C-4F2F-96ED-1F7A3AF9EE89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98467-6D43-4350-B92E-2717FF19E9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121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7D62-BD7C-4F2F-96ED-1F7A3AF9EE89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98467-6D43-4350-B92E-2717FF19E9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21621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7D62-BD7C-4F2F-96ED-1F7A3AF9EE89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98467-6D43-4350-B92E-2717FF19E9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04740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7D62-BD7C-4F2F-96ED-1F7A3AF9EE89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98467-6D43-4350-B92E-2717FF19E9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27829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7D62-BD7C-4F2F-96ED-1F7A3AF9EE89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98467-6D43-4350-B92E-2717FF19E9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98590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7D62-BD7C-4F2F-96ED-1F7A3AF9EE89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98467-6D43-4350-B92E-2717FF19E9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58729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7D62-BD7C-4F2F-96ED-1F7A3AF9EE89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98467-6D43-4350-B92E-2717FF19E9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36629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7D62-BD7C-4F2F-96ED-1F7A3AF9EE89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98467-6D43-4350-B92E-2717FF19E9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54212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7D62-BD7C-4F2F-96ED-1F7A3AF9EE89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98467-6D43-4350-B92E-2717FF19E9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24786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7D62-BD7C-4F2F-96ED-1F7A3AF9EE89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98467-6D43-4350-B92E-2717FF19E9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64886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7D62-BD7C-4F2F-96ED-1F7A3AF9EE89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98467-6D43-4350-B92E-2717FF19E9A1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28064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7D62-BD7C-4F2F-96ED-1F7A3AF9EE89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98467-6D43-4350-B92E-2717FF19E9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59000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7D62-BD7C-4F2F-96ED-1F7A3AF9EE89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98467-6D43-4350-B92E-2717FF19E9A1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85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7D62-BD7C-4F2F-96ED-1F7A3AF9EE89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98467-6D43-4350-B92E-2717FF19E9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2771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7D62-BD7C-4F2F-96ED-1F7A3AF9EE89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98467-6D43-4350-B92E-2717FF19E9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43248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7D62-BD7C-4F2F-96ED-1F7A3AF9EE89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98467-6D43-4350-B92E-2717FF19E9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36416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AC50BAD-C037-4DC5-BDC4-FC7ACF263AD1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A998E-0E9A-4883-9195-7E1585D92445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65516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50BAD-C037-4DC5-BDC4-FC7ACF263AD1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A998E-0E9A-4883-9195-7E1585D924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62462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50BAD-C037-4DC5-BDC4-FC7ACF263AD1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A998E-0E9A-4883-9195-7E1585D92445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95444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50BAD-C037-4DC5-BDC4-FC7ACF263AD1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A998E-0E9A-4883-9195-7E1585D924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56867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50BAD-C037-4DC5-BDC4-FC7ACF263AD1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A998E-0E9A-4883-9195-7E1585D924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11886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50BAD-C037-4DC5-BDC4-FC7ACF263AD1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A998E-0E9A-4883-9195-7E1585D924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66206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50BAD-C037-4DC5-BDC4-FC7ACF263AD1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A998E-0E9A-4883-9195-7E1585D924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70063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50BAD-C037-4DC5-BDC4-FC7ACF263AD1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A998E-0E9A-4883-9195-7E1585D924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32137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50BAD-C037-4DC5-BDC4-FC7ACF263AD1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A998E-0E9A-4883-9195-7E1585D92445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05309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50BAD-C037-4DC5-BDC4-FC7ACF263AD1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A998E-0E9A-4883-9195-7E1585D924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17405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50BAD-C037-4DC5-BDC4-FC7ACF263AD1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A998E-0E9A-4883-9195-7E1585D92445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51112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0878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9941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5226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4948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443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2525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2677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2080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1588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7873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66839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138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753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4593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1214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85795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844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AA868-8872-43E4-8C98-D34DABD1FD38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0619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98AA868-8872-43E4-8C98-D34DABD1FD38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37963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AC50BAD-C037-4DC5-BDC4-FC7ACF263AD1}" type="datetimeFigureOut">
              <a:rPr lang="pl-PL" smtClean="0"/>
              <a:t>2018-01-30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DEA998E-0E9A-4883-9195-7E1585D92445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6467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70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  <p:sldLayoutId id="214748385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JANKOW66@EDU.GDANSK.PL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5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s://brandsit.pl/microsoft-teams-wypiera-korzystanie-z-e-maili" TargetMode="External"/><Relationship Id="rId3" Type="http://schemas.openxmlformats.org/officeDocument/2006/relationships/hyperlink" Target="https://teamsdemo.office.com/" TargetMode="External"/><Relationship Id="rId7" Type="http://schemas.openxmlformats.org/officeDocument/2006/relationships/hyperlink" Target="http://forsal.pl/artykuly/1039947,microsoft-teams-nowoczesna-przestrzen-do-pracy-w-zespole.html" TargetMode="External"/><Relationship Id="rId2" Type="http://schemas.openxmlformats.org/officeDocument/2006/relationships/hyperlink" Target="https://support.office.com/pl-pl/teams" TargetMode="External"/><Relationship Id="rId1" Type="http://schemas.openxmlformats.org/officeDocument/2006/relationships/slideLayout" Target="../slideLayouts/slideLayout40.xml"/><Relationship Id="rId6" Type="http://schemas.openxmlformats.org/officeDocument/2006/relationships/hyperlink" Target="https://www.supremo.pl/Blog/Kwiecien-2017/Microsoft-Teams-nowoczesne-rozwiazanie-dla-nowoczesnych-zespolow" TargetMode="External"/><Relationship Id="rId5" Type="http://schemas.openxmlformats.org/officeDocument/2006/relationships/hyperlink" Target="https://www.youtube.com/watch?v=AFTuvIrwCNM&amp;t=3s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s://www.youtube.com/watch?v=tAqAtI6K7NY" TargetMode="External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622A2012-429C-4A87-AE90-49EB379553E3}"/>
              </a:ext>
            </a:extLst>
          </p:cNvPr>
          <p:cNvSpPr/>
          <p:nvPr/>
        </p:nvSpPr>
        <p:spPr>
          <a:xfrm>
            <a:off x="2544417" y="1138242"/>
            <a:ext cx="8293410" cy="4498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800" dirty="0">
              <a:solidFill>
                <a:schemeClr val="accent3"/>
              </a:solidFill>
              <a:latin typeface="Gill Sans MT" panose="020B0502020104020203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800" dirty="0">
                <a:solidFill>
                  <a:schemeClr val="accent3"/>
                </a:solidFill>
                <a:latin typeface="Gill Sans MT" panose="020B0502020104020203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NOWOCZESNE NAUCZANIE Z MICROSOFT TEAMS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800" dirty="0">
                <a:ea typeface="Calibri" panose="020F0502020204030204" pitchFamily="34" charset="0"/>
                <a:cs typeface="Times New Roman" panose="02020603050405020304" pitchFamily="18" charset="0"/>
              </a:rPr>
              <a:t>Funkcje, możliwości i zastosowanie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800" dirty="0">
                <a:ea typeface="Calibri" panose="020F0502020204030204" pitchFamily="34" charset="0"/>
                <a:cs typeface="Times New Roman" panose="02020603050405020304" pitchFamily="18" charset="0"/>
              </a:rPr>
              <a:t>Pierwsze kroki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800" dirty="0">
                <a:ea typeface="Calibri" panose="020F0502020204030204" pitchFamily="34" charset="0"/>
                <a:cs typeface="Times New Roman" panose="02020603050405020304" pitchFamily="18" charset="0"/>
              </a:rPr>
              <a:t>Sposoby wykorzystania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800" dirty="0">
              <a:solidFill>
                <a:schemeClr val="accent3"/>
              </a:solidFill>
              <a:latin typeface="Gill Sans MT" panose="020B0502020104020203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800" dirty="0">
              <a:solidFill>
                <a:schemeClr val="accent3"/>
              </a:solidFill>
              <a:latin typeface="Gill Sans MT" panose="020B0502020104020203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800" dirty="0">
              <a:solidFill>
                <a:schemeClr val="accent3"/>
              </a:solidFill>
              <a:effectLst/>
              <a:latin typeface="Gill Sans MT" panose="020B0502020104020203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A4C6B93D-D2CC-4D55-A667-D75B12772F89}"/>
              </a:ext>
            </a:extLst>
          </p:cNvPr>
          <p:cNvSpPr/>
          <p:nvPr/>
        </p:nvSpPr>
        <p:spPr>
          <a:xfrm>
            <a:off x="1961965" y="159798"/>
            <a:ext cx="8875862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48740" indent="449580">
              <a:lnSpc>
                <a:spcPct val="107000"/>
              </a:lnSpc>
              <a:spcAft>
                <a:spcPts val="800"/>
              </a:spcAft>
            </a:pPr>
            <a:r>
              <a:rPr lang="pl-PL" sz="4000" dirty="0">
                <a:latin typeface="Gill Sans MT" panose="020B0502020104020203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PLAN PREZENTACJI</a:t>
            </a:r>
            <a:endParaRPr lang="pl-PL" sz="4000" dirty="0">
              <a:effectLst/>
              <a:latin typeface="Gill Sans MT" panose="020B0502020104020203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Obraz 7" descr="Obraz zawierający obiekt&#10;&#10;Opis wygenerowany przy wysokim poziomie pewności">
            <a:extLst>
              <a:ext uri="{FF2B5EF4-FFF2-40B4-BE49-F238E27FC236}">
                <a16:creationId xmlns:a16="http://schemas.microsoft.com/office/drawing/2014/main" id="{E752533B-59AD-4866-9D22-77228FD3E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7140" y="5536599"/>
            <a:ext cx="2305372" cy="10669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639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/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  <p:extLst/>
          </p:nvPr>
        </p:nvSpPr>
        <p:spPr>
          <a:xfrm>
            <a:off x="435006" y="177553"/>
            <a:ext cx="8838997" cy="2938509"/>
          </a:xfrm>
        </p:spPr>
        <p:txBody>
          <a:bodyPr/>
          <a:lstStyle/>
          <a:p>
            <a:pPr algn="just"/>
            <a:r>
              <a:rPr lang="pl-PL" dirty="0"/>
              <a:t>    </a:t>
            </a:r>
            <a:r>
              <a:rPr lang="pl-PL" sz="6000" dirty="0">
                <a:solidFill>
                  <a:schemeClr val="tx1"/>
                </a:solidFill>
                <a:latin typeface="Gill Sans MT" panose="020B0502020104020203" pitchFamily="34" charset="-18"/>
              </a:rPr>
              <a:t>MICROSOFT TEAMS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  <p:extLst/>
          </p:nvPr>
        </p:nvSpPr>
        <p:spPr>
          <a:xfrm>
            <a:off x="71021" y="3116063"/>
            <a:ext cx="9202982" cy="203167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pl-PL" dirty="0"/>
              <a:t>                  </a:t>
            </a:r>
            <a:r>
              <a:rPr lang="pl-PL" dirty="0">
                <a:solidFill>
                  <a:schemeClr val="accent2"/>
                </a:solidFill>
                <a:latin typeface="Gill Sans MT" panose="020B0502020104020203" pitchFamily="34" charset="-18"/>
              </a:rPr>
              <a:t>NOWOCZESNE NARZĘDZIE W NAUCZANIU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8614C31-AA15-46ED-9F6A-5EB08E733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412" y="1710268"/>
            <a:ext cx="1752690" cy="175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  <p:extLst/>
          </p:nvPr>
        </p:nvSpPr>
        <p:spPr>
          <a:xfrm>
            <a:off x="150920" y="195309"/>
            <a:ext cx="11523216" cy="94103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dirty="0">
                <a:latin typeface="Gill Sans MT" panose="020B0502020104020203" pitchFamily="34" charset="-18"/>
              </a:rPr>
              <a:t>ROZPOCZN</a:t>
            </a:r>
            <a:r>
              <a:rPr lang="pl-PL" sz="4000" dirty="0">
                <a:latin typeface="Gill Sans MT" panose="020B0502020104020203" pitchFamily="34" charset="-18"/>
              </a:rPr>
              <a:t>I</a:t>
            </a:r>
            <a:r>
              <a:rPr lang="en-US" sz="4000" dirty="0">
                <a:latin typeface="Gill Sans MT" panose="020B0502020104020203" pitchFamily="34" charset="-18"/>
              </a:rPr>
              <a:t>J </a:t>
            </a:r>
            <a:r>
              <a:rPr lang="pl-PL" sz="4000" dirty="0">
                <a:latin typeface="Gill Sans MT" panose="020B0502020104020203" pitchFamily="34" charset="-18"/>
              </a:rPr>
              <a:t> </a:t>
            </a:r>
            <a:r>
              <a:rPr lang="en-US" sz="4000" dirty="0">
                <a:latin typeface="Gill Sans MT" panose="020B0502020104020203" pitchFamily="34" charset="-18"/>
              </a:rPr>
              <a:t>PRA</a:t>
            </a:r>
            <a:r>
              <a:rPr lang="pl-PL" sz="4000" dirty="0">
                <a:latin typeface="Gill Sans MT" panose="020B0502020104020203" pitchFamily="34" charset="-18"/>
              </a:rPr>
              <a:t>CĘ  Z            </a:t>
            </a:r>
            <a:endParaRPr lang="en-US" sz="4000" kern="1200" dirty="0">
              <a:latin typeface="Gill Sans MT" panose="020B0502020104020203" pitchFamily="34" charset="-18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12C7C24-0B40-47FD-9B25-00C39A9A02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4" descr="TEAMS WIDOK.png"/>
          <p:cNvPicPr>
            <a:picLocks noGrp="1" noChangeAspect="1"/>
          </p:cNvPicPr>
          <p:nvPr>
            <p:ph idx="4294967295"/>
          </p:nvPr>
        </p:nvPicPr>
        <p:blipFill rotWithShape="1">
          <a:blip r:embed="rId3"/>
          <a:srcRect/>
          <a:stretch/>
        </p:blipFill>
        <p:spPr>
          <a:xfrm>
            <a:off x="0" y="2903945"/>
            <a:ext cx="12192000" cy="40206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9335C4B-12A5-49D2-B90F-4E3D453D2E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711" y="1361401"/>
            <a:ext cx="3571119" cy="12476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194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  <p:extLst/>
          </p:nvPr>
        </p:nvSpPr>
        <p:spPr>
          <a:xfrm>
            <a:off x="2212532" y="345233"/>
            <a:ext cx="7766936" cy="133325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pl-PL" sz="4800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dirty="0">
                <a:solidFill>
                  <a:schemeClr val="accent2"/>
                </a:solidFill>
                <a:latin typeface="Gill Sans MT" panose="020B0502020104020203" pitchFamily="34" charset="-18"/>
              </a:rPr>
              <a:t>M</a:t>
            </a:r>
            <a:r>
              <a:rPr lang="pl-PL" sz="4000" dirty="0">
                <a:solidFill>
                  <a:schemeClr val="accent2"/>
                </a:solidFill>
                <a:latin typeface="Gill Sans MT" panose="020B0502020104020203" pitchFamily="34" charset="-18"/>
              </a:rPr>
              <a:t>OŻLIWOŚCI, JAKIE DAJE MICROSOFT TEAMS</a:t>
            </a:r>
            <a:endParaRPr lang="en-US" sz="4000" kern="1200" dirty="0">
              <a:solidFill>
                <a:schemeClr val="accent2"/>
              </a:solidFill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D9EBA823-2BEF-4F11-AC91-59F8848559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310" y="5105310"/>
            <a:ext cx="1752690" cy="175269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613A1C1-7806-4503-908A-765D28A42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938" y="2269311"/>
            <a:ext cx="5570124" cy="31331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712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  <p:extLst/>
          </p:nvPr>
        </p:nvSpPr>
        <p:spPr>
          <a:xfrm>
            <a:off x="677333" y="202757"/>
            <a:ext cx="8596667" cy="718537"/>
          </a:xfrm>
        </p:spPr>
        <p:txBody>
          <a:bodyPr>
            <a:normAutofit/>
          </a:bodyPr>
          <a:lstStyle/>
          <a:p>
            <a:pPr algn="ctr"/>
            <a:r>
              <a:rPr lang="pl-PL" sz="4000" dirty="0">
                <a:solidFill>
                  <a:schemeClr val="accent2"/>
                </a:solidFill>
                <a:latin typeface="Gill Sans MT" panose="020B0502020104020203" pitchFamily="34" charset="-18"/>
              </a:rPr>
              <a:t>TWORZENIE ZESPOŁÓW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type="body" sz="half" idx="2"/>
            <p:extLst/>
          </p:nvPr>
        </p:nvSpPr>
        <p:spPr>
          <a:xfrm>
            <a:off x="677334" y="5386192"/>
            <a:ext cx="8596667" cy="90978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 sz="2000">
                <a:solidFill>
                  <a:schemeClr val="accent2"/>
                </a:solidFill>
                <a:latin typeface="Gill Sans MT" panose="020B0502020104020203" pitchFamily="34" charset="-18"/>
              </a:rPr>
              <a:t>STWÓRZ ZESPÓŁ, Z KTÓRYM BĘDZIESZ WSPÓŁPRACOWAŁ -  DZIELIŁ SIĘ MATERIAŁAMI, TWORZYŁ ZADANIA, DYSKUTOWAŁ.</a:t>
            </a:r>
          </a:p>
          <a:p>
            <a:endParaRPr lang="pl-PL" sz="2400">
              <a:solidFill>
                <a:schemeClr val="bg1"/>
              </a:solidFill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B5F9032-34B6-48CC-9833-08A8158935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310" y="5105310"/>
            <a:ext cx="1752690" cy="17526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77A884F3-EB9B-4042-8B68-A804BC325D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037" y="1169570"/>
            <a:ext cx="3839260" cy="38775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402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1F088C-306E-4A32-8085-DC0C27390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474" y="97654"/>
            <a:ext cx="8913849" cy="1300559"/>
          </a:xfrm>
        </p:spPr>
        <p:txBody>
          <a:bodyPr>
            <a:noAutofit/>
          </a:bodyPr>
          <a:lstStyle/>
          <a:p>
            <a:r>
              <a:rPr lang="pl-PL" sz="4000">
                <a:solidFill>
                  <a:schemeClr val="accent2"/>
                </a:solidFill>
                <a:latin typeface="Gill Sans MT" panose="020B0502020104020203" pitchFamily="34" charset="-18"/>
              </a:rPr>
              <a:t>APLIKACJE ZINTEGROWANE Z MICROSOFT TEAMS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3D189B4C-E305-4074-892B-F18B53E0A2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310" y="5105310"/>
            <a:ext cx="1752690" cy="1752690"/>
          </a:xfr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3356B0C7-D73F-4B8C-BF84-F3450B514F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490" y="2183118"/>
            <a:ext cx="7392041" cy="20956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1972FDDB-EBB4-4DAB-A25A-8DBA141CD9E7}"/>
              </a:ext>
            </a:extLst>
          </p:cNvPr>
          <p:cNvSpPr txBox="1"/>
          <p:nvPr/>
        </p:nvSpPr>
        <p:spPr>
          <a:xfrm rot="10800000" flipV="1">
            <a:off x="597796" y="5266154"/>
            <a:ext cx="68927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>
                <a:solidFill>
                  <a:schemeClr val="accent2"/>
                </a:solidFill>
                <a:latin typeface="Gill Sans MT" panose="020B0502020104020203" pitchFamily="34" charset="-18"/>
              </a:rPr>
              <a:t>KORZYSTAJ I ZARZĄDZAJ WBUDOWANYMI APLIKACJAMI ORAZ DOSTOSUJ RODZAJ OPROGRAMOWANIA DO SWOJEGO PROJEKTU</a:t>
            </a:r>
          </a:p>
        </p:txBody>
      </p:sp>
    </p:spTree>
    <p:extLst>
      <p:ext uri="{BB962C8B-B14F-4D97-AF65-F5344CB8AC3E}">
        <p14:creationId xmlns:p14="http://schemas.microsoft.com/office/powerpoint/2010/main" val="316809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  <p:extLst/>
          </p:nvPr>
        </p:nvSpPr>
        <p:spPr>
          <a:xfrm>
            <a:off x="137653" y="167952"/>
            <a:ext cx="9510200" cy="1418252"/>
          </a:xfrm>
        </p:spPr>
        <p:txBody>
          <a:bodyPr>
            <a:noAutofit/>
          </a:bodyPr>
          <a:lstStyle/>
          <a:p>
            <a:pPr algn="ctr"/>
            <a:r>
              <a:rPr lang="pl-PL" sz="4000">
                <a:solidFill>
                  <a:schemeClr val="accent2"/>
                </a:solidFill>
                <a:latin typeface="Gill Sans MT" panose="020B0502020104020203" pitchFamily="34" charset="-18"/>
              </a:rPr>
              <a:t>PRZECHOWYWANIE I SEGREGOWANIE MATERIAŁÓW </a:t>
            </a:r>
            <a:br>
              <a:rPr lang="pl-PL" sz="4800">
                <a:solidFill>
                  <a:schemeClr val="accent2"/>
                </a:solidFill>
                <a:latin typeface="Gill Sans MT" panose="020B0502020104020203" pitchFamily="34" charset="-18"/>
              </a:rPr>
            </a:br>
            <a:endParaRPr lang="pl-PL" sz="4800">
              <a:solidFill>
                <a:schemeClr val="accent2"/>
              </a:solidFill>
              <a:latin typeface="Gill Sans MT" panose="020B0502020104020203" pitchFamily="34" charset="-18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  <p:extLst/>
          </p:nvPr>
        </p:nvSpPr>
        <p:spPr>
          <a:xfrm>
            <a:off x="531844" y="5850194"/>
            <a:ext cx="8248361" cy="83985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pl-PL" sz="2000">
                <a:solidFill>
                  <a:schemeClr val="accent2"/>
                </a:solidFill>
                <a:latin typeface="Gill Sans MT" panose="020B0502020104020203" pitchFamily="34" charset="-18"/>
              </a:rPr>
              <a:t>PRZECHOWUJ, SEGREGUJ I UDOSTĘPNIAJ MATERIAŁY EDUKACYJNE</a:t>
            </a:r>
          </a:p>
          <a:p>
            <a:endParaRPr lang="pl-PL" sz="1800">
              <a:solidFill>
                <a:schemeClr val="bg1"/>
              </a:solidFill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E672C7F0-4F0A-4CDF-AF10-8CD41C92D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22" y="2009368"/>
            <a:ext cx="8445811" cy="28392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C16E41C-1CF1-4ECF-A523-00C1FCA02C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310" y="5105310"/>
            <a:ext cx="1752690" cy="175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91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  <p:extLst/>
          </p:nvPr>
        </p:nvSpPr>
        <p:spPr>
          <a:xfrm>
            <a:off x="914400" y="93306"/>
            <a:ext cx="7993626" cy="839755"/>
          </a:xfrm>
        </p:spPr>
        <p:txBody>
          <a:bodyPr anchor="b">
            <a:noAutofit/>
          </a:bodyPr>
          <a:lstStyle/>
          <a:p>
            <a:pPr algn="ctr"/>
            <a:r>
              <a:rPr lang="pl-PL" sz="4000" dirty="0">
                <a:solidFill>
                  <a:schemeClr val="accent2"/>
                </a:solidFill>
                <a:latin typeface="Gill Sans MT" panose="020B0502020104020203" pitchFamily="34" charset="-18"/>
              </a:rPr>
              <a:t>DZIELENIE SIĘ MATERIAŁAMI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  <p:extLst/>
          </p:nvPr>
        </p:nvSpPr>
        <p:spPr>
          <a:xfrm>
            <a:off x="1047564" y="4545367"/>
            <a:ext cx="8261947" cy="240584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Clr>
                <a:srgbClr val="395053"/>
              </a:buClr>
              <a:buNone/>
            </a:pPr>
            <a:r>
              <a:rPr lang="pl-PL" sz="2000">
                <a:solidFill>
                  <a:schemeClr val="accent2"/>
                </a:solidFill>
                <a:latin typeface="Gill Sans MT" panose="020B0502020104020203" pitchFamily="34" charset="-18"/>
              </a:rPr>
              <a:t>APLIKACJA ONE NOTE UMOŻLIWIA  UDOSTĘPNIANIE W TRZECH WARIANTACH:</a:t>
            </a:r>
          </a:p>
          <a:p>
            <a:pPr>
              <a:buClr>
                <a:srgbClr val="395053"/>
              </a:buClr>
              <a:buFont typeface="Arial" panose="020B0604020202020204" pitchFamily="34" charset="0"/>
              <a:buChar char="•"/>
            </a:pPr>
            <a:r>
              <a:rPr lang="pl-PL" sz="2000">
                <a:solidFill>
                  <a:schemeClr val="accent2"/>
                </a:solidFill>
                <a:latin typeface="Gill Sans MT" panose="020B0502020104020203" pitchFamily="34" charset="-18"/>
              </a:rPr>
              <a:t>OBSZAR ROBOCZY DLA KAŻDEGO UCZNIA (PRYWATNY)</a:t>
            </a:r>
          </a:p>
          <a:p>
            <a:pPr>
              <a:buClr>
                <a:srgbClr val="395053"/>
              </a:buClr>
              <a:buFont typeface="Arial" panose="020B0604020202020204" pitchFamily="34" charset="0"/>
              <a:buChar char="•"/>
            </a:pPr>
            <a:r>
              <a:rPr lang="pl-PL" sz="2000">
                <a:solidFill>
                  <a:schemeClr val="accent2"/>
                </a:solidFill>
                <a:latin typeface="Gill Sans MT" panose="020B0502020104020203" pitchFamily="34" charset="-18"/>
              </a:rPr>
              <a:t>BIBLIOTEKA MATERIAŁÓW ORAZ PRAC DOMOWYCH</a:t>
            </a:r>
          </a:p>
          <a:p>
            <a:pPr>
              <a:buClr>
                <a:srgbClr val="395053"/>
              </a:buClr>
              <a:buFont typeface="Arial" panose="020B0604020202020204" pitchFamily="34" charset="0"/>
              <a:buChar char="•"/>
            </a:pPr>
            <a:r>
              <a:rPr lang="pl-PL" sz="2000">
                <a:solidFill>
                  <a:schemeClr val="accent2"/>
                </a:solidFill>
                <a:latin typeface="Gill Sans MT" panose="020B0502020104020203" pitchFamily="34" charset="-18"/>
              </a:rPr>
              <a:t>OBSZAR WSPÓŁPRACY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6A4AFEE0-6E94-4A5B-8139-C38032C13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983" y="1283795"/>
            <a:ext cx="7177107" cy="29108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D57DFB38-FF20-4F38-BCE2-400C54527C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310" y="5105310"/>
            <a:ext cx="1752690" cy="175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0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  <p:extLst/>
          </p:nvPr>
        </p:nvSpPr>
        <p:spPr>
          <a:xfrm>
            <a:off x="2654423" y="68826"/>
            <a:ext cx="5761989" cy="884903"/>
          </a:xfrm>
        </p:spPr>
        <p:txBody>
          <a:bodyPr anchor="ctr">
            <a:normAutofit/>
          </a:bodyPr>
          <a:lstStyle/>
          <a:p>
            <a:r>
              <a:rPr lang="pl-PL" sz="4000">
                <a:solidFill>
                  <a:schemeClr val="accent2"/>
                </a:solidFill>
                <a:latin typeface="Gill Sans MT" panose="020B0502020104020203" pitchFamily="34" charset="-18"/>
              </a:rPr>
              <a:t>OMAWIANIE ZADAŃ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  <p:extLst/>
          </p:nvPr>
        </p:nvSpPr>
        <p:spPr>
          <a:xfrm>
            <a:off x="400833" y="4080735"/>
            <a:ext cx="8873169" cy="3145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l">
              <a:lnSpc>
                <a:spcPct val="90000"/>
              </a:lnSpc>
              <a:buClr>
                <a:srgbClr val="395053"/>
              </a:buClr>
              <a:buNone/>
            </a:pPr>
            <a:r>
              <a:rPr lang="pl-PL" sz="2000">
                <a:solidFill>
                  <a:schemeClr val="accent2"/>
                </a:solidFill>
                <a:latin typeface="Gill Sans MT" panose="020B0502020104020203" pitchFamily="34" charset="-18"/>
              </a:rPr>
              <a:t>DYSKUTUJ Z UCZNIAMI NA RÓŻNE TEMATY DZIĘKI FORUM DYSKUSYJNYM ZNAJDUJĄCYM SIĘ WEWNĄTRZ APLIKACJI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48497E6-D992-4D2A-ABB0-5B72677CD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555" y="1073576"/>
            <a:ext cx="7892311" cy="40700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F171C204-1B9B-473A-9574-7A4F290316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310" y="5105310"/>
            <a:ext cx="1752690" cy="175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6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  <p:extLst/>
          </p:nvPr>
        </p:nvSpPr>
        <p:spPr>
          <a:xfrm>
            <a:off x="167147" y="108155"/>
            <a:ext cx="9488129" cy="1303395"/>
          </a:xfrm>
          <a:noFill/>
        </p:spPr>
        <p:txBody>
          <a:bodyPr>
            <a:noAutofit/>
          </a:bodyPr>
          <a:lstStyle/>
          <a:p>
            <a:pPr algn="ctr"/>
            <a:r>
              <a:rPr lang="pl-PL" sz="4000">
                <a:solidFill>
                  <a:schemeClr val="accent2"/>
                </a:solidFill>
                <a:latin typeface="Gill Sans MT" panose="020B0502020104020203" pitchFamily="34" charset="-18"/>
              </a:rPr>
              <a:t>WIĘCEJ MOŻLIWOŚCI WYMIANY INFORMACJI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  <p:extLst/>
          </p:nvPr>
        </p:nvSpPr>
        <p:spPr>
          <a:xfrm>
            <a:off x="677334" y="4785064"/>
            <a:ext cx="8596668" cy="19647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395053"/>
              </a:buClr>
            </a:pPr>
            <a:endParaRPr lang="pl-PL" sz="1800" b="1"/>
          </a:p>
          <a:p>
            <a:pPr>
              <a:buClr>
                <a:srgbClr val="395053"/>
              </a:buClr>
            </a:pPr>
            <a:endParaRPr lang="pl-PL" sz="1800" b="1"/>
          </a:p>
          <a:p>
            <a:pPr marL="0" indent="0">
              <a:buClr>
                <a:srgbClr val="395053"/>
              </a:buClr>
              <a:buNone/>
            </a:pPr>
            <a:r>
              <a:rPr lang="pl-PL" sz="2000">
                <a:solidFill>
                  <a:schemeClr val="accent2"/>
                </a:solidFill>
                <a:latin typeface="Gill Sans MT" panose="020B0502020104020203" pitchFamily="34" charset="-18"/>
              </a:rPr>
              <a:t>MOŻESZ RÓWNIEŻ POROZMAWIAĆ Z UCZNIEM INDYWIDUALNIE DZIĘKI CHAT’OWI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68A0936-31B6-4F76-AD87-A48938483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38" y="1589298"/>
            <a:ext cx="8832060" cy="31957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A0FD12A-BD92-42D9-BCF9-353662141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310" y="5105310"/>
            <a:ext cx="1752690" cy="175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2829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  <p:extLst/>
          </p:nvPr>
        </p:nvSpPr>
        <p:spPr>
          <a:xfrm>
            <a:off x="677334" y="204185"/>
            <a:ext cx="8596668" cy="1047565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400">
                <a:solidFill>
                  <a:schemeClr val="accent2"/>
                </a:solidFill>
                <a:latin typeface="Gill Sans MT" panose="020B0502020104020203" pitchFamily="34" charset="-18"/>
              </a:rPr>
              <a:t>ZARZĄDZANIE CZASEM</a:t>
            </a:r>
            <a:br>
              <a:rPr lang="en-US" sz="3000">
                <a:latin typeface="+mj-ea"/>
                <a:cs typeface="+mj-ea"/>
              </a:rPr>
            </a:br>
            <a:endParaRPr lang="pl-PL" sz="300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  <p:extLst/>
          </p:nvPr>
        </p:nvSpPr>
        <p:spPr>
          <a:xfrm>
            <a:off x="417250" y="5308847"/>
            <a:ext cx="8856752" cy="89664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pl-PL" sz="2000" dirty="0">
                <a:solidFill>
                  <a:schemeClr val="accent2"/>
                </a:solidFill>
                <a:latin typeface="Gill Sans MT" panose="020B0502020104020203" pitchFamily="34" charset="-18"/>
              </a:rPr>
              <a:t>USTALAJ TERMINY WYKONANIA POSZCZEGÓLNYCH ETAPÓW PROJEKTU I PLANUJ SPOTKANIA/KONFERENCJE</a:t>
            </a:r>
          </a:p>
          <a:p>
            <a:endParaRPr lang="pl-PL" sz="1800" dirty="0">
              <a:solidFill>
                <a:schemeClr val="accent2"/>
              </a:solidFill>
            </a:endParaRPr>
          </a:p>
          <a:p>
            <a:endParaRPr lang="pl-PL" sz="1800" dirty="0">
              <a:solidFill>
                <a:schemeClr val="accent2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3E86A3F-C995-4FED-A494-C28255AF1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37" y="1109059"/>
            <a:ext cx="7198377" cy="39962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4BB4879-D6AB-4A14-859F-BACA58139E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310" y="5105310"/>
            <a:ext cx="1752690" cy="175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5071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  <p:extLst/>
          </p:nvPr>
        </p:nvSpPr>
        <p:spPr>
          <a:xfrm>
            <a:off x="150829" y="0"/>
            <a:ext cx="11123629" cy="1066800"/>
          </a:xfrm>
        </p:spPr>
        <p:txBody>
          <a:bodyPr>
            <a:noAutofit/>
          </a:bodyPr>
          <a:lstStyle/>
          <a:p>
            <a:pPr algn="ctr"/>
            <a:r>
              <a:rPr lang="pl-PL" sz="400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-18"/>
              </a:rPr>
              <a:t>DLACZEGO WARTO SKORZYSTAĆ Z            ?                             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  <p:extLst/>
          </p:nvPr>
        </p:nvSpPr>
        <p:spPr>
          <a:xfrm>
            <a:off x="329938" y="6033155"/>
            <a:ext cx="6755074" cy="4807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l">
              <a:buNone/>
            </a:pPr>
            <a:r>
              <a:rPr lang="pl-PL">
                <a:solidFill>
                  <a:schemeClr val="tx2"/>
                </a:solidFill>
                <a:latin typeface="Gill Sans MT" panose="020B0502020104020203" pitchFamily="34" charset="-18"/>
              </a:rPr>
              <a:t>PODSUMOWANIE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B5B4C50-950B-4E6C-9E0C-C66CF647C0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344" y="-98634"/>
            <a:ext cx="1752690" cy="175269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D22D3107-6EED-4714-80F8-10E50340E3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404" y="5867400"/>
            <a:ext cx="648913" cy="76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338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  <p:extLst/>
          </p:nvPr>
        </p:nvSpPr>
        <p:spPr>
          <a:xfrm>
            <a:off x="684212" y="169683"/>
            <a:ext cx="11419804" cy="70701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>
                <a:latin typeface="Gill Sans MT" panose="020B0502020104020203" pitchFamily="34" charset="-18"/>
              </a:rPr>
              <a:t>DOBRA ORGANIZACJA PRACY</a:t>
            </a:r>
          </a:p>
        </p:txBody>
      </p:sp>
      <p:pic>
        <p:nvPicPr>
          <p:cNvPr id="9" name="Obraz 8" descr="Obraz zawierający tekst&#10;&#10;Opis wygenerowany przy wysokim poziomie pewności">
            <a:extLst>
              <a:ext uri="{FF2B5EF4-FFF2-40B4-BE49-F238E27FC236}">
                <a16:creationId xmlns:a16="http://schemas.microsoft.com/office/drawing/2014/main" id="{AE659C60-2EC8-4A20-8791-18ECE057A2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874" y="1546806"/>
            <a:ext cx="3421075" cy="376438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Obraz 12" descr="Obraz zawierający niebo&#10;&#10;Opis wygenerowany przy wysokim poziomie pewności">
            <a:extLst>
              <a:ext uri="{FF2B5EF4-FFF2-40B4-BE49-F238E27FC236}">
                <a16:creationId xmlns:a16="http://schemas.microsoft.com/office/drawing/2014/main" id="{AE8C5DF8-59B7-441B-9409-46B898988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51939"/>
            <a:ext cx="4251292" cy="207706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8834A4A6-5A06-4B2E-8AEE-E3E744D6E7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404" y="5867400"/>
            <a:ext cx="648913" cy="76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008068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  <p:extLst/>
          </p:nvPr>
        </p:nvSpPr>
        <p:spPr>
          <a:xfrm>
            <a:off x="684211" y="103695"/>
            <a:ext cx="11334964" cy="759905"/>
          </a:xfrm>
        </p:spPr>
        <p:txBody>
          <a:bodyPr>
            <a:normAutofit/>
          </a:bodyPr>
          <a:lstStyle/>
          <a:p>
            <a:pPr algn="ctr"/>
            <a:r>
              <a:rPr lang="pl-PL" sz="4000">
                <a:latin typeface="Gill Sans MT" panose="020B0502020104020203" pitchFamily="34" charset="-18"/>
              </a:rPr>
              <a:t>TWORZENIE ZESPOŁÓW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type="body" idx="1"/>
            <p:extLst/>
          </p:nvPr>
        </p:nvSpPr>
        <p:spPr>
          <a:xfrm>
            <a:off x="684213" y="5513033"/>
            <a:ext cx="8534400" cy="9587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2000">
                <a:solidFill>
                  <a:schemeClr val="tx2"/>
                </a:solidFill>
                <a:latin typeface="Gill Sans MT" panose="020B0502020104020203" pitchFamily="34" charset="-18"/>
              </a:rPr>
              <a:t>STWÓRZ GRUPĘ UCZNIÓW NA POTRZEBĘ ZAJĘĆ LEKCYJNYCH LUB INNYCH PROJEKTÓW EDUKACYJNYCH</a:t>
            </a:r>
          </a:p>
          <a:p>
            <a:pPr marL="0" indent="0">
              <a:buNone/>
            </a:pPr>
            <a:endParaRPr lang="pl-PL" sz="200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8DF32C8-7984-4B5D-9AF8-9DE8713B3B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404" y="5867400"/>
            <a:ext cx="648913" cy="769462"/>
          </a:xfrm>
          <a:prstGeom prst="rect">
            <a:avLst/>
          </a:prstGeom>
        </p:spPr>
      </p:pic>
      <p:pic>
        <p:nvPicPr>
          <p:cNvPr id="8" name="Obraz 7" descr="Obraz zawierający osoba, kobieta&#10;&#10;Opis wygenerowany przy bardzo wysokim poziomie pewności">
            <a:extLst>
              <a:ext uri="{FF2B5EF4-FFF2-40B4-BE49-F238E27FC236}">
                <a16:creationId xmlns:a16="http://schemas.microsoft.com/office/drawing/2014/main" id="{75E2D4B4-17A2-4FBF-B958-7D8EB7623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514" y="1593130"/>
            <a:ext cx="4474292" cy="298435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83329207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  <p:extLst/>
          </p:nvPr>
        </p:nvSpPr>
        <p:spPr>
          <a:xfrm>
            <a:off x="113123" y="204186"/>
            <a:ext cx="12009748" cy="659414"/>
          </a:xfrm>
        </p:spPr>
        <p:txBody>
          <a:bodyPr>
            <a:noAutofit/>
          </a:bodyPr>
          <a:lstStyle/>
          <a:p>
            <a:pPr algn="ctr"/>
            <a:r>
              <a:rPr lang="pl-PL" sz="4000">
                <a:latin typeface="Gill Sans MT" panose="020B0502020104020203" pitchFamily="34" charset="-18"/>
              </a:rPr>
              <a:t>GROMADZENIE i UDOSTĘPNIANIE MATERIAŁÓW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type="body" idx="1"/>
            <p:extLst/>
          </p:nvPr>
        </p:nvSpPr>
        <p:spPr>
          <a:xfrm>
            <a:off x="408373" y="5495278"/>
            <a:ext cx="8810240" cy="72796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pl-PL" sz="2000">
                <a:solidFill>
                  <a:schemeClr val="tx2"/>
                </a:solidFill>
                <a:latin typeface="Gill Sans MT" panose="020B0502020104020203" pitchFamily="34" charset="-18"/>
              </a:rPr>
              <a:t>DZIĘKI RÓŻNYM WARIANTOM UDOSTĘPNIANIA MOŻESZ SPRAWNIE ROZDZIELIĆ MATERIAŁY MIĘDZY UCZNIÓW </a:t>
            </a:r>
          </a:p>
          <a:p>
            <a:pPr marL="0" indent="0">
              <a:buNone/>
            </a:pPr>
            <a:endParaRPr lang="pl-PL" sz="200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DBB5403-461B-4C33-8F7E-F2633E148B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404" y="5867400"/>
            <a:ext cx="648913" cy="769462"/>
          </a:xfrm>
          <a:prstGeom prst="rect">
            <a:avLst/>
          </a:prstGeom>
        </p:spPr>
      </p:pic>
      <p:pic>
        <p:nvPicPr>
          <p:cNvPr id="7" name="Obraz 6" descr="Obraz zawierający wycinanie, osoba, stół, tablica&#10;&#10;Opis wygenerowany przy bardzo wysokim poziomie pewności">
            <a:extLst>
              <a:ext uri="{FF2B5EF4-FFF2-40B4-BE49-F238E27FC236}">
                <a16:creationId xmlns:a16="http://schemas.microsoft.com/office/drawing/2014/main" id="{644B356C-E523-45D2-8541-32273B954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808" y="1630718"/>
            <a:ext cx="4664383" cy="309744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38603216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  <p:extLst/>
          </p:nvPr>
        </p:nvSpPr>
        <p:spPr>
          <a:xfrm>
            <a:off x="84841" y="94268"/>
            <a:ext cx="12028602" cy="769332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4000">
                <a:latin typeface="Gill Sans MT" panose="020B0502020104020203" pitchFamily="34" charset="-18"/>
              </a:rPr>
              <a:t>DOBRA KOMUNIKACJA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762588A-C8A6-47C2-B5EA-D83BDE6A4CC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562" y="1552882"/>
            <a:ext cx="4518876" cy="329210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12EB8B7-030A-4BE7-B82B-C47AD06251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404" y="5867400"/>
            <a:ext cx="648913" cy="76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777117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  <p:extLst/>
          </p:nvPr>
        </p:nvSpPr>
        <p:spPr>
          <a:xfrm>
            <a:off x="131975" y="131975"/>
            <a:ext cx="11924907" cy="895547"/>
          </a:xfrm>
        </p:spPr>
        <p:txBody>
          <a:bodyPr>
            <a:normAutofit/>
          </a:bodyPr>
          <a:lstStyle/>
          <a:p>
            <a:pPr algn="ctr"/>
            <a:r>
              <a:rPr lang="pl-PL" sz="4000">
                <a:latin typeface="Gill Sans MT" panose="020B0502020104020203" pitchFamily="34" charset="-18"/>
              </a:rPr>
              <a:t>DYSKUTOWANIE  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type="body" idx="1"/>
            <p:extLst/>
          </p:nvPr>
        </p:nvSpPr>
        <p:spPr>
          <a:xfrm>
            <a:off x="684213" y="4989250"/>
            <a:ext cx="8534400" cy="100515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pl-PL" sz="2000">
                <a:solidFill>
                  <a:schemeClr val="tx2"/>
                </a:solidFill>
                <a:latin typeface="Gill Sans MT" panose="020B0502020104020203" pitchFamily="34" charset="-18"/>
              </a:rPr>
              <a:t>DZIĘKI MOŻLIWOŚCI ROZMOWY NA FORUM DYSKUSYJNYM MOŻESZ ROZWIAĆ WSZELKIE WĄTPLIWOŚCI DOTYCZĄCE ROZDZIELONYCH UCZNIOM ZADAŃ</a:t>
            </a:r>
          </a:p>
          <a:p>
            <a:pPr marL="0" indent="0">
              <a:buNone/>
            </a:pPr>
            <a:endParaRPr lang="pl-PL" sz="2000">
              <a:solidFill>
                <a:schemeClr val="tx2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E67AC5DB-A44A-4CFD-992C-24C1F14612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404" y="5867400"/>
            <a:ext cx="648913" cy="769462"/>
          </a:xfrm>
          <a:prstGeom prst="rect">
            <a:avLst/>
          </a:prstGeom>
        </p:spPr>
      </p:pic>
      <p:pic>
        <p:nvPicPr>
          <p:cNvPr id="7" name="Obraz 6" descr="Obraz zawierający tekst, tablica, wewnątrz&#10;&#10;Opis wygenerowany przy wysokim poziomie pewności">
            <a:extLst>
              <a:ext uri="{FF2B5EF4-FFF2-40B4-BE49-F238E27FC236}">
                <a16:creationId xmlns:a16="http://schemas.microsoft.com/office/drawing/2014/main" id="{60B7E301-343E-47CB-9A28-4FBB7AE53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167" y="1545996"/>
            <a:ext cx="5034522" cy="27640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52774951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  <p:extLst/>
          </p:nvPr>
        </p:nvSpPr>
        <p:spPr>
          <a:xfrm>
            <a:off x="188536" y="84842"/>
            <a:ext cx="11915479" cy="778758"/>
          </a:xfrm>
        </p:spPr>
        <p:txBody>
          <a:bodyPr>
            <a:normAutofit/>
          </a:bodyPr>
          <a:lstStyle/>
          <a:p>
            <a:pPr algn="ctr"/>
            <a:r>
              <a:rPr lang="pl-PL" sz="4000">
                <a:latin typeface="Gill Sans MT" panose="020B0502020104020203" pitchFamily="34" charset="-18"/>
              </a:rPr>
              <a:t>UDOSKONALANIE METOD </a:t>
            </a:r>
            <a:r>
              <a:rPr lang="pl-PL" sz="3700"/>
              <a:t>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type="body" idx="1"/>
            <p:extLst/>
          </p:nvPr>
        </p:nvSpPr>
        <p:spPr>
          <a:xfrm>
            <a:off x="684213" y="5435611"/>
            <a:ext cx="8534400" cy="77875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2000">
                <a:solidFill>
                  <a:schemeClr val="tx2"/>
                </a:solidFill>
                <a:latin typeface="Gill Sans MT" panose="020B0502020104020203" pitchFamily="34" charset="-18"/>
              </a:rPr>
              <a:t>ZOPTYMALIZUJ METODY PRACY ZBIERAJĄC OPINIE UCZNIÓW ORAZ ANALIZUJĄC CZAS WYKONANIA POSZCZEGÓLNYCH ZADAŃ </a:t>
            </a:r>
            <a:endParaRPr lang="pl-PL">
              <a:solidFill>
                <a:schemeClr val="tx2"/>
              </a:solidFill>
              <a:latin typeface="Gill Sans MT" panose="020B0502020104020203" pitchFamily="34" charset="-18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E4FC846-F80D-432C-9153-5391B050AC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404" y="5867400"/>
            <a:ext cx="648913" cy="769462"/>
          </a:xfrm>
          <a:prstGeom prst="rect">
            <a:avLst/>
          </a:prstGeom>
        </p:spPr>
      </p:pic>
      <p:pic>
        <p:nvPicPr>
          <p:cNvPr id="9" name="Obraz 8" descr="Obraz zawierający droga, zewnętrzne, wyroby metalowe, sprzęt&#10;&#10;Opis wygenerowany przy bardzo wysokim poziomie pewności">
            <a:extLst>
              <a:ext uri="{FF2B5EF4-FFF2-40B4-BE49-F238E27FC236}">
                <a16:creationId xmlns:a16="http://schemas.microsoft.com/office/drawing/2014/main" id="{31D672ED-994E-4B55-85E8-8845A127B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762" y="1564850"/>
            <a:ext cx="5368475" cy="29848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79495721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  <p:extLst/>
          </p:nvPr>
        </p:nvSpPr>
        <p:spPr>
          <a:xfrm>
            <a:off x="122549" y="84841"/>
            <a:ext cx="11962614" cy="669303"/>
          </a:xfr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4000">
                <a:latin typeface="Gill Sans MT" panose="020B0502020104020203" pitchFamily="34" charset="-18"/>
              </a:rPr>
              <a:t>DOSTĘPNOŚĆ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F98D7AF-F593-4934-9388-9CAFAAD5C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351" y="1551495"/>
            <a:ext cx="3755010" cy="375501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61EABF6-6DC0-4FE5-901A-E1C1B88B4C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404" y="5867400"/>
            <a:ext cx="648913" cy="76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647651"/>
      </p:ext>
    </p:extLst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  <p:extLst/>
          </p:nvPr>
        </p:nvSpPr>
        <p:spPr>
          <a:xfrm>
            <a:off x="103695" y="65988"/>
            <a:ext cx="12000321" cy="678730"/>
          </a:xfrm>
        </p:spPr>
        <p:txBody>
          <a:bodyPr>
            <a:noAutofit/>
          </a:bodyPr>
          <a:lstStyle/>
          <a:p>
            <a:pPr algn="ctr"/>
            <a:r>
              <a:rPr lang="pl-PL" sz="4000">
                <a:latin typeface="Gill Sans MT" panose="020B0502020104020203" pitchFamily="34" charset="-18"/>
              </a:rPr>
              <a:t>UŻYWANIE MICROSOFT TEAMS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type="body" idx="1"/>
            <p:extLst/>
          </p:nvPr>
        </p:nvSpPr>
        <p:spPr>
          <a:xfrm>
            <a:off x="684213" y="5495278"/>
            <a:ext cx="8534400" cy="49912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2000">
                <a:solidFill>
                  <a:schemeClr val="tx2"/>
                </a:solidFill>
                <a:latin typeface="Gill Sans MT" panose="020B0502020104020203" pitchFamily="34" charset="-18"/>
              </a:rPr>
              <a:t>KORZYSTAJ Z APLIKACJI WSZĘDZIE DZIĘKI MOBILNEMU DOSTĘPOWI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CEB347B-4F8E-4189-8442-214D381748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580" y="1331956"/>
            <a:ext cx="5702840" cy="32661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D3F2F1FF-98E9-46B0-90F2-C56819BE86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404" y="5867400"/>
            <a:ext cx="648913" cy="76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640006"/>
      </p:ext>
    </p:extLst>
  </p:cSld>
  <p:clrMapOvr>
    <a:masterClrMapping/>
  </p:clrMapOvr>
  <p:transition spd="med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BC736F-FD1E-4980-876D-E5C3877393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98EE46-797C-45B8-8337-491B94E0583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15B512-930A-40F0-82A6-4895B71A956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396" y="0"/>
            <a:ext cx="6909991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635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E4CA735-62CB-4665-AA7D-4A259E3F7CE6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130" y="4156010"/>
            <a:ext cx="356616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F73C1B90-35A3-4A80-BC94-3EC629487C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847" y="62194"/>
            <a:ext cx="3917083" cy="3917234"/>
          </a:xfrm>
        </p:spPr>
        <p:txBody>
          <a:bodyPr anchor="b">
            <a:normAutofit/>
          </a:bodyPr>
          <a:lstStyle/>
          <a:p>
            <a:pPr algn="l"/>
            <a:r>
              <a:rPr lang="pl-PL" sz="5400" b="1" cap="none" dirty="0">
                <a:solidFill>
                  <a:srgbClr val="FFFFFF"/>
                </a:solidFill>
              </a:rPr>
              <a:t>ROZPOCZĘCIE PRACY  	</a:t>
            </a:r>
            <a:br>
              <a:rPr lang="pl-PL" sz="5400" b="1" cap="none" dirty="0">
                <a:solidFill>
                  <a:srgbClr val="FFFFFF"/>
                </a:solidFill>
              </a:rPr>
            </a:br>
            <a:r>
              <a:rPr lang="pl-PL" sz="5400" b="1" cap="none" dirty="0">
                <a:solidFill>
                  <a:srgbClr val="FFFFFF"/>
                </a:solidFill>
              </a:rPr>
              <a:t>Z MICROSOFT TEAMS</a:t>
            </a:r>
            <a:br>
              <a:rPr lang="pl-PL" sz="4400" dirty="0">
                <a:solidFill>
                  <a:srgbClr val="FFFFFF"/>
                </a:solidFill>
              </a:rPr>
            </a:br>
            <a:endParaRPr lang="pl-PL" sz="4400" dirty="0">
              <a:solidFill>
                <a:srgbClr val="FFFFFF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D623858-2E9D-4BF6-A98C-E12F8E4F2E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10" y="4332593"/>
            <a:ext cx="4891595" cy="1876363"/>
          </a:xfrm>
        </p:spPr>
        <p:txBody>
          <a:bodyPr anchor="t">
            <a:normAutofit/>
          </a:bodyPr>
          <a:lstStyle/>
          <a:p>
            <a:pPr algn="r"/>
            <a:r>
              <a:rPr lang="pl-PL" sz="2000" b="1" dirty="0">
                <a:solidFill>
                  <a:srgbClr val="FFFFFF"/>
                </a:solidFill>
                <a:latin typeface="Gill Sans MT" panose="020B0502020104020203" pitchFamily="34" charset="-18"/>
              </a:rPr>
              <a:t>WPROWADZENIE DO APLIKACJI</a:t>
            </a:r>
            <a:endParaRPr lang="pl-PL" sz="2000" dirty="0">
              <a:solidFill>
                <a:srgbClr val="FFFFFF"/>
              </a:solidFill>
              <a:latin typeface="Gill Sans MT" panose="020B050202010402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342387751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FAE1107-CEC3-4041-8BAA-CDB6F6759B3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B521EDF-BF4F-449E-82DF-7447DDC787F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549" y="28285"/>
            <a:ext cx="6723452" cy="57244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EA88FB-F5DD-45CE-AAE1-7B33D0ABDD25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E0C314C3-C1FF-413B-B87A-3D169F641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pl-PL" sz="2800" dirty="0">
                <a:solidFill>
                  <a:srgbClr val="FFFFFF"/>
                </a:solidFill>
                <a:latin typeface="Gill Sans MT" panose="020B0502020104020203" pitchFamily="34" charset="-18"/>
              </a:rPr>
              <a:t>ROZPOCZĘCIE PRACY NA PORTALU GPE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A81C0FE-9DC3-406D-BF7A-6818B50C5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rgbClr val="FFFFFF"/>
                </a:solidFill>
                <a:latin typeface="Gill Sans MT" panose="020B0502020104020203" pitchFamily="34" charset="-18"/>
              </a:rPr>
              <a:t>PO WEJŚCIU NA GŁÓWNĄ STRONĘ PORTALU GPE</a:t>
            </a:r>
            <a:r>
              <a:rPr lang="pl-PL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-18"/>
              </a:rPr>
              <a:t> </a:t>
            </a:r>
            <a:r>
              <a:rPr lang="pl-PL" dirty="0">
                <a:solidFill>
                  <a:srgbClr val="FFFFFF"/>
                </a:solidFill>
                <a:latin typeface="Gill Sans MT" panose="020B0502020104020203" pitchFamily="34" charset="-18"/>
              </a:rPr>
              <a:t>NALEŻY WYBRAĆ JEDNĄ Z DWÓCH OPCJI LOGOWANIA.</a:t>
            </a:r>
          </a:p>
          <a:p>
            <a:endParaRPr lang="pl-PL" dirty="0">
              <a:solidFill>
                <a:srgbClr val="FFFFFF"/>
              </a:solidFill>
            </a:endParaRPr>
          </a:p>
        </p:txBody>
      </p:sp>
      <p:pic>
        <p:nvPicPr>
          <p:cNvPr id="8" name="Obraz 7" descr="Obraz zawierający obiekt&#10;&#10;Opis wygenerowany przy wysokim poziomie pewności">
            <a:extLst>
              <a:ext uri="{FF2B5EF4-FFF2-40B4-BE49-F238E27FC236}">
                <a16:creationId xmlns:a16="http://schemas.microsoft.com/office/drawing/2014/main" id="{E0C4C61F-E7E1-4DA3-85D7-841BFFB24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22" y="5577617"/>
            <a:ext cx="2305372" cy="10669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23620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FAE1107-CEC3-4041-8BAA-CDB6F6759B3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4" name="Obraz 3" descr="C:\Users\admin\Desktop\MT KONFIGURACJA\mt2 konfig.png">
            <a:extLst>
              <a:ext uri="{FF2B5EF4-FFF2-40B4-BE49-F238E27FC236}">
                <a16:creationId xmlns:a16="http://schemas.microsoft.com/office/drawing/2014/main" id="{DFB99636-B8E7-4947-96C6-78BCE9D2BB3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548" y="-1"/>
            <a:ext cx="6710827" cy="54982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EA88FB-F5DD-45CE-AAE1-7B33D0ABDD25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A1077C59-279D-412C-9C3B-4678D29B9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pl-PL" sz="2800" dirty="0">
                <a:solidFill>
                  <a:srgbClr val="FFFFFF"/>
                </a:solidFill>
                <a:latin typeface="Gill Sans MT" panose="020B0502020104020203" pitchFamily="34" charset="-18"/>
              </a:rPr>
              <a:t>URUCHOMIENIE KAFELKA POCZTA/OFFICE 365</a:t>
            </a:r>
            <a:br>
              <a:rPr lang="pl-PL" sz="2800" dirty="0">
                <a:solidFill>
                  <a:srgbClr val="FFFFFF"/>
                </a:solidFill>
              </a:rPr>
            </a:br>
            <a:endParaRPr lang="pl-PL" sz="2800" dirty="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180EB02-7FBF-4735-B800-43229E3AC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rgbClr val="FFFFFF"/>
                </a:solidFill>
                <a:latin typeface="Gill Sans MT" panose="020B0502020104020203" pitchFamily="34" charset="-18"/>
              </a:rPr>
              <a:t>PO WEJŚCIU DO DOSTĘPNYCH DLA UŻYTKOWNIKA APLIKACJI W GPE NALEŻY WYBRAĆ KAFELEK POCZTA ELEKTRONICZNA/OFFICE 365.</a:t>
            </a:r>
          </a:p>
          <a:p>
            <a:endParaRPr lang="pl-PL" dirty="0">
              <a:solidFill>
                <a:srgbClr val="FFFFFF"/>
              </a:solidFill>
            </a:endParaRPr>
          </a:p>
        </p:txBody>
      </p:sp>
      <p:pic>
        <p:nvPicPr>
          <p:cNvPr id="8" name="Obraz 7" descr="Obraz zawierający obiekt&#10;&#10;Opis wygenerowany przy wysokim poziomie pewności">
            <a:extLst>
              <a:ext uri="{FF2B5EF4-FFF2-40B4-BE49-F238E27FC236}">
                <a16:creationId xmlns:a16="http://schemas.microsoft.com/office/drawing/2014/main" id="{8BD0E4BB-984F-490D-99BE-2BF17F1D2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22" y="5577617"/>
            <a:ext cx="2305372" cy="10669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67856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FAE1107-CEC3-4041-8BAA-CDB6F6759B3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4" name="Obraz 3" descr="C:\Users\admin\Desktop\MT KONFIGURACJA\mt3 konfig.png">
            <a:extLst>
              <a:ext uri="{FF2B5EF4-FFF2-40B4-BE49-F238E27FC236}">
                <a16:creationId xmlns:a16="http://schemas.microsoft.com/office/drawing/2014/main" id="{30DCB056-78C4-4AF2-ACDC-CE60BB8E33C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215" y="3792985"/>
            <a:ext cx="8703570" cy="19863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EA88FB-F5DD-45CE-AAE1-7B33D0ABDD25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667F605F-D61E-4CA2-828C-7269182C6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pl-PL" sz="2800">
                <a:solidFill>
                  <a:srgbClr val="FFFFFF"/>
                </a:solidFill>
                <a:latin typeface="Gill Sans MT" panose="020B0502020104020203" pitchFamily="34" charset="-18"/>
              </a:rPr>
              <a:t>UZYSKANIE DOSTĘPU DO APLIKACJI MS TEAMS</a:t>
            </a:r>
            <a:br>
              <a:rPr lang="pl-PL" sz="2800">
                <a:solidFill>
                  <a:srgbClr val="FFFFFF"/>
                </a:solidFill>
                <a:latin typeface="Gill Sans MT" panose="020B0502020104020203" pitchFamily="34" charset="-18"/>
              </a:rPr>
            </a:br>
            <a:endParaRPr lang="pl-PL" sz="2800">
              <a:solidFill>
                <a:srgbClr val="FFFFFF"/>
              </a:solidFill>
              <a:latin typeface="Gill Sans MT" panose="020B0502020104020203" pitchFamily="34" charset="-18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9451A2-6C30-48FB-AEAC-4F5E2027B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r>
              <a:rPr lang="pl-PL">
                <a:solidFill>
                  <a:srgbClr val="FFFFFF"/>
                </a:solidFill>
                <a:latin typeface="Gill Sans MT" panose="020B0502020104020203" pitchFamily="34" charset="-18"/>
              </a:rPr>
              <a:t>KLIKNIJ W NAPIS OFFICE 365 BY PRZEJŚĆ DO OKNA WYBORU APLIKACJI. </a:t>
            </a:r>
          </a:p>
          <a:p>
            <a:endParaRPr lang="pl-PL">
              <a:solidFill>
                <a:srgbClr val="FFFFFF"/>
              </a:solidFill>
              <a:latin typeface="Gill Sans MT" panose="020B0502020104020203" pitchFamily="34" charset="-18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07CE0040-490B-4704-B21B-3DD816185D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6229" y="131413"/>
            <a:ext cx="586042" cy="69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9932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2">
            <a:extLst>
              <a:ext uri="{FF2B5EF4-FFF2-40B4-BE49-F238E27FC236}">
                <a16:creationId xmlns:a16="http://schemas.microsoft.com/office/drawing/2014/main" id="{4FAE1107-CEC3-4041-8BAA-CDB6F6759B3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8" name="Obraz 7" descr="C:\Users\admin\Desktop\MT KONFIGURACJA\mt4 konfig.png">
            <a:extLst>
              <a:ext uri="{FF2B5EF4-FFF2-40B4-BE49-F238E27FC236}">
                <a16:creationId xmlns:a16="http://schemas.microsoft.com/office/drawing/2014/main" id="{6CC58320-067E-450C-9B7A-7FF48204FF2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177" y="2645546"/>
            <a:ext cx="6507094" cy="25656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1AEA88FB-F5DD-45CE-AAE1-7B33D0ABDD25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667F605F-D61E-4CA2-828C-7269182C6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pl-PL" sz="2800" dirty="0">
                <a:solidFill>
                  <a:srgbClr val="FFFFFF"/>
                </a:solidFill>
                <a:latin typeface="Gill Sans MT" panose="020B0502020104020203" pitchFamily="34" charset="-18"/>
              </a:rPr>
              <a:t>UZYSKANIE DOSTĘPU DO APLIKACJI MS TEAMS</a:t>
            </a:r>
            <a:br>
              <a:rPr lang="pl-PL" sz="2800" dirty="0">
                <a:solidFill>
                  <a:srgbClr val="FFFFFF"/>
                </a:solidFill>
                <a:latin typeface="Gill Sans MT" panose="020B0502020104020203" pitchFamily="34" charset="-18"/>
              </a:rPr>
            </a:br>
            <a:endParaRPr lang="pl-PL" sz="2800" dirty="0">
              <a:solidFill>
                <a:srgbClr val="FFFFFF"/>
              </a:solidFill>
              <a:latin typeface="Gill Sans MT" panose="020B0502020104020203" pitchFamily="34" charset="-18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9451A2-6C30-48FB-AEAC-4F5E2027B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rgbClr val="FFFFFF"/>
                </a:solidFill>
                <a:latin typeface="Gill Sans MT" panose="020B0502020104020203" pitchFamily="34" charset="-18"/>
              </a:rPr>
              <a:t>Z DOSTĘPNYCH APLIKACJI WYBIERAMY MICROSOFT TEAMS.</a:t>
            </a:r>
          </a:p>
          <a:p>
            <a:endParaRPr lang="pl-PL" dirty="0">
              <a:solidFill>
                <a:srgbClr val="FFFFFF"/>
              </a:solidFill>
              <a:latin typeface="Gill Sans MT" panose="020B0502020104020203" pitchFamily="34" charset="-18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6B528D3-FB56-4FC5-8A69-088A408E13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6229" y="131413"/>
            <a:ext cx="586042" cy="69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8547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2">
            <a:extLst>
              <a:ext uri="{FF2B5EF4-FFF2-40B4-BE49-F238E27FC236}">
                <a16:creationId xmlns:a16="http://schemas.microsoft.com/office/drawing/2014/main" id="{4FAE1107-CEC3-4041-8BAA-CDB6F6759B3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1AEA88FB-F5DD-45CE-AAE1-7B33D0ABDD25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667F605F-D61E-4CA2-828C-7269182C6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pl-PL" sz="2800" dirty="0">
                <a:solidFill>
                  <a:srgbClr val="FFFFFF"/>
                </a:solidFill>
                <a:latin typeface="Gill Sans MT" panose="020B0502020104020203" pitchFamily="34" charset="-18"/>
              </a:rPr>
              <a:t>TWORZENIE ZESPOŁU</a:t>
            </a:r>
            <a:br>
              <a:rPr lang="pl-PL" sz="2800" dirty="0">
                <a:solidFill>
                  <a:srgbClr val="FFFFFF"/>
                </a:solidFill>
                <a:latin typeface="Gill Sans MT" panose="020B0502020104020203" pitchFamily="34" charset="-18"/>
              </a:rPr>
            </a:br>
            <a:endParaRPr lang="pl-PL" sz="2800" dirty="0">
              <a:solidFill>
                <a:srgbClr val="FFFFFF"/>
              </a:solidFill>
              <a:latin typeface="Gill Sans MT" panose="020B0502020104020203" pitchFamily="34" charset="-18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9451A2-6C30-48FB-AEAC-4F5E2027B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chemeClr val="bg1"/>
                </a:solidFill>
                <a:latin typeface="Gill Sans MT" panose="020B0502020104020203" pitchFamily="34" charset="-18"/>
              </a:rPr>
              <a:t>ABY ROZPOCZĄĆ PRACĘ Z APLIKACJĄ NALEŻY UTWORZYĆ ZESPÓŁ.</a:t>
            </a:r>
          </a:p>
          <a:p>
            <a:endParaRPr lang="pl-PL" dirty="0">
              <a:solidFill>
                <a:srgbClr val="FFFFFF"/>
              </a:solidFill>
              <a:latin typeface="Gill Sans MT" panose="020B0502020104020203" pitchFamily="34" charset="-18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0BB119F-D059-42F4-B041-35F5246110C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82893" y="1162975"/>
            <a:ext cx="6461324" cy="4172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35C4F8A-4CEB-45A7-9F2D-56ACEA83F9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45" y="5205894"/>
            <a:ext cx="1752690" cy="175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5789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2">
            <a:extLst>
              <a:ext uri="{FF2B5EF4-FFF2-40B4-BE49-F238E27FC236}">
                <a16:creationId xmlns:a16="http://schemas.microsoft.com/office/drawing/2014/main" id="{4FAE1107-CEC3-4041-8BAA-CDB6F6759B3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1AEA88FB-F5DD-45CE-AAE1-7B33D0ABDD25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667F605F-D61E-4CA2-828C-7269182C6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pl-PL" sz="2800" dirty="0">
                <a:solidFill>
                  <a:schemeClr val="bg1"/>
                </a:solidFill>
                <a:latin typeface="Gill Sans MT" panose="020B0502020104020203" pitchFamily="34" charset="-18"/>
              </a:rPr>
              <a:t>RODZAJE ZESPOŁÓW</a:t>
            </a:r>
            <a:br>
              <a:rPr lang="pl-PL" sz="2800" dirty="0">
                <a:solidFill>
                  <a:srgbClr val="FFFFFF"/>
                </a:solidFill>
                <a:latin typeface="Gill Sans MT" panose="020B0502020104020203" pitchFamily="34" charset="-18"/>
              </a:rPr>
            </a:br>
            <a:endParaRPr lang="pl-PL" sz="2800" dirty="0">
              <a:solidFill>
                <a:srgbClr val="FFFFFF"/>
              </a:solidFill>
              <a:latin typeface="Gill Sans MT" panose="020B0502020104020203" pitchFamily="34" charset="-18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9451A2-6C30-48FB-AEAC-4F5E2027B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9" y="2323750"/>
            <a:ext cx="4053841" cy="389417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  <a:latin typeface="Gill Sans MT" panose="020B0502020104020203" pitchFamily="34" charset="-18"/>
              </a:rPr>
              <a:t>STWÓRZ ZESPÓŁ NA POTRZEBĘ PLANOWANEGO PROJEKTU</a:t>
            </a:r>
            <a:endParaRPr lang="pl-PL" sz="2400" dirty="0">
              <a:latin typeface="Gill Sans MT" panose="020B0502020104020203" pitchFamily="34" charset="-18"/>
            </a:endParaRPr>
          </a:p>
          <a:p>
            <a:endParaRPr lang="pl-PL" dirty="0">
              <a:solidFill>
                <a:srgbClr val="FFFFFF"/>
              </a:solidFill>
              <a:latin typeface="Gill Sans MT" panose="020B0502020104020203" pitchFamily="34" charset="-18"/>
            </a:endParaRPr>
          </a:p>
        </p:txBody>
      </p:sp>
      <p:pic>
        <p:nvPicPr>
          <p:cNvPr id="8" name="Obraz 7" descr="C:\Users\admin\Desktop\microsoft teams - rodzaje zespołów.png">
            <a:extLst>
              <a:ext uri="{FF2B5EF4-FFF2-40B4-BE49-F238E27FC236}">
                <a16:creationId xmlns:a16="http://schemas.microsoft.com/office/drawing/2014/main" id="{D9AF4AAA-F7B4-44AF-895E-A29F319E1CB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564" y="1740724"/>
            <a:ext cx="6280063" cy="3081813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1E725023-9A6C-46F9-BFE8-1E7809179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45" y="5205894"/>
            <a:ext cx="1752690" cy="175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9201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2">
            <a:extLst>
              <a:ext uri="{FF2B5EF4-FFF2-40B4-BE49-F238E27FC236}">
                <a16:creationId xmlns:a16="http://schemas.microsoft.com/office/drawing/2014/main" id="{4FAE1107-CEC3-4041-8BAA-CDB6F6759B3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1AEA88FB-F5DD-45CE-AAE1-7B33D0ABDD25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667F605F-D61E-4CA2-828C-7269182C6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pl-PL" sz="2800" dirty="0">
                <a:solidFill>
                  <a:schemeClr val="bg1"/>
                </a:solidFill>
                <a:latin typeface="Gill Sans MT" panose="020B0502020104020203" pitchFamily="34" charset="-18"/>
              </a:rPr>
              <a:t>UZUPEŁNIENIE INFORMACJI</a:t>
            </a:r>
            <a:br>
              <a:rPr lang="pl-PL" sz="2800" dirty="0">
                <a:solidFill>
                  <a:srgbClr val="FFFFFF"/>
                </a:solidFill>
                <a:latin typeface="Gill Sans MT" panose="020B0502020104020203" pitchFamily="34" charset="-18"/>
              </a:rPr>
            </a:br>
            <a:endParaRPr lang="pl-PL" sz="2800" dirty="0">
              <a:solidFill>
                <a:srgbClr val="FFFFFF"/>
              </a:solidFill>
              <a:latin typeface="Gill Sans MT" panose="020B0502020104020203" pitchFamily="34" charset="-18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9451A2-6C30-48FB-AEAC-4F5E2027B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9" y="2323750"/>
            <a:ext cx="4053841" cy="38941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solidFill>
                  <a:schemeClr val="bg1"/>
                </a:solidFill>
                <a:latin typeface="Gill Sans MT" panose="020B0502020104020203" pitchFamily="34" charset="-18"/>
              </a:rPr>
              <a:t>UZUPEŁNIJ INFORMACJE DOTYCZĄCE ZESPOŁU:    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pl-PL" dirty="0">
                <a:solidFill>
                  <a:schemeClr val="bg1"/>
                </a:solidFill>
                <a:latin typeface="Gill Sans MT" panose="020B0502020104020203" pitchFamily="34" charset="-18"/>
              </a:rPr>
              <a:t>NAZWA                                                  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pl-PL" dirty="0">
                <a:solidFill>
                  <a:schemeClr val="bg1"/>
                </a:solidFill>
                <a:latin typeface="Gill Sans MT" panose="020B0502020104020203" pitchFamily="34" charset="-18"/>
              </a:rPr>
              <a:t>KRÓTKI OPIS CHARAKTERU              DZIAŁALNOŚCI</a:t>
            </a:r>
          </a:p>
          <a:p>
            <a:endParaRPr lang="pl-PL" dirty="0">
              <a:solidFill>
                <a:srgbClr val="FFFFFF"/>
              </a:solidFill>
              <a:latin typeface="Gill Sans MT" panose="020B0502020104020203" pitchFamily="34" charset="-18"/>
            </a:endParaRPr>
          </a:p>
        </p:txBody>
      </p:sp>
      <p:pic>
        <p:nvPicPr>
          <p:cNvPr id="7" name="Obraz 6" descr="C:\Users\admin\Desktop\MT KONFIGURACJA\mt7 konfig.png">
            <a:extLst>
              <a:ext uri="{FF2B5EF4-FFF2-40B4-BE49-F238E27FC236}">
                <a16:creationId xmlns:a16="http://schemas.microsoft.com/office/drawing/2014/main" id="{413C7C19-FE70-4CB6-8DF6-C58288BE691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676" y="1570044"/>
            <a:ext cx="6187359" cy="3635850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A49BE08E-3A40-4DCB-B272-C475B0DEE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45" y="5205894"/>
            <a:ext cx="1752690" cy="175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7306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FAE1107-CEC3-4041-8BAA-CDB6F6759B3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B7A3E8B-9857-411D-B7E3-572CBC8D293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4352" y="1501492"/>
            <a:ext cx="6242180" cy="35278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EA88FB-F5DD-45CE-AAE1-7B33D0ABDD25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FD6DD76A-47B3-4D5D-9247-9636B0BB1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  <a:latin typeface="Gill Sans MT" panose="020B0502020104020203" pitchFamily="34" charset="-18"/>
              </a:rPr>
              <a:t>DODAWANIE KANAŁU</a:t>
            </a:r>
            <a:br>
              <a:rPr lang="pl-PL" sz="3500" dirty="0">
                <a:solidFill>
                  <a:srgbClr val="FFFFFF"/>
                </a:solidFill>
              </a:rPr>
            </a:br>
            <a:endParaRPr lang="pl-PL" sz="3500" dirty="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EF2813-9F60-44BB-9BFF-CB957AE85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rgbClr val="FFFFFF"/>
                </a:solidFill>
              </a:rPr>
              <a:t>ABY DODAĆ KANAŁ KLIKNIJ PRZYCISK </a:t>
            </a:r>
            <a:r>
              <a:rPr lang="pl-PL" i="1" dirty="0">
                <a:solidFill>
                  <a:srgbClr val="FFFFFF"/>
                </a:solidFill>
              </a:rPr>
              <a:t>WIĘCEJ OPCJI </a:t>
            </a:r>
            <a:r>
              <a:rPr lang="pl-PL" dirty="0">
                <a:solidFill>
                  <a:srgbClr val="FFFFFF"/>
                </a:solidFill>
              </a:rPr>
              <a:t>OBOK NAZWY ZESPOŁU I WYBIERZ POLECENIE </a:t>
            </a:r>
            <a:r>
              <a:rPr lang="pl-PL" i="1" dirty="0">
                <a:solidFill>
                  <a:srgbClr val="FFFFFF"/>
                </a:solidFill>
              </a:rPr>
              <a:t>DODAJ KANAŁ</a:t>
            </a:r>
            <a:r>
              <a:rPr lang="pl-PL" dirty="0">
                <a:solidFill>
                  <a:srgbClr val="FFFFFF"/>
                </a:solidFill>
              </a:rPr>
              <a:t>. </a:t>
            </a:r>
          </a:p>
          <a:p>
            <a:pPr marL="0" indent="0">
              <a:buNone/>
            </a:pPr>
            <a:r>
              <a:rPr lang="pl-PL" sz="2000" dirty="0">
                <a:solidFill>
                  <a:srgbClr val="FFFFFF"/>
                </a:solidFill>
              </a:rPr>
              <a:t>KANAŁY POMAGAJĄ W ORGANIZOWANIU KONWERSACJI ZESPOŁU. KANAŁY MOŻNA DEDYKOWAĆ RÓŻNYM TEMATOM, PROJEKTOM I DZIEDZINOM.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4412EF7-4499-4513-B16E-9DAC814CC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45" y="5205894"/>
            <a:ext cx="1752690" cy="175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32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FAE1107-CEC3-4041-8BAA-CDB6F6759B3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4" name="Obraz 3" descr="Obraz zawierający zrzut ekranu&#10;&#10;Opis wygenerowany przy bardzo wysokim poziomie pewności">
            <a:extLst>
              <a:ext uri="{FF2B5EF4-FFF2-40B4-BE49-F238E27FC236}">
                <a16:creationId xmlns:a16="http://schemas.microsoft.com/office/drawing/2014/main" id="{1F57DC8F-234E-42AA-9E11-71110E5BEAC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39969" y="1571229"/>
            <a:ext cx="5861736" cy="3715542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EA88FB-F5DD-45CE-AAE1-7B33D0ABDD25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F502AC3C-8FFD-4E4B-9FB8-5EB9213CC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  <a:latin typeface="Gill Sans MT" panose="020B0502020104020203" pitchFamily="34" charset="-18"/>
              </a:rPr>
              <a:t>DODAWANIE OSÓB DO ZESPOŁU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FD0D6B-370C-4258-97F6-CF764E8D7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>
                <a:solidFill>
                  <a:srgbClr val="FFFFFF"/>
                </a:solidFill>
                <a:latin typeface="Gill Sans MT" panose="020B0502020104020203" pitchFamily="34" charset="-18"/>
              </a:rPr>
              <a:t>STWÓRZ ZESPÓŁ DODAJĄC DO NIEGO KOLEJNYCH CZŁONKÓW. APLIKACJA WYSZUKUJE UŻYTKOWNIKÓW:</a:t>
            </a:r>
          </a:p>
          <a:p>
            <a:pPr marL="0" indent="0">
              <a:buNone/>
            </a:pPr>
            <a:endParaRPr lang="pl-PL" sz="2000" dirty="0">
              <a:solidFill>
                <a:srgbClr val="FFFFFF"/>
              </a:solidFill>
              <a:latin typeface="Gill Sans MT" panose="020B0502020104020203" pitchFamily="34" charset="-1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FFFFFF"/>
                </a:solidFill>
                <a:latin typeface="Gill Sans MT" panose="020B0502020104020203" pitchFamily="34" charset="-18"/>
              </a:rPr>
              <a:t>PO NAZWISKU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FFFFFF"/>
                </a:solidFill>
                <a:latin typeface="Gill Sans MT" panose="020B0502020104020203" pitchFamily="34" charset="-18"/>
              </a:rPr>
              <a:t>PO LOGINIE, JAKI MAJĄ W GPE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FFFFFF"/>
                </a:solidFill>
                <a:latin typeface="Gill Sans MT" panose="020B0502020104020203" pitchFamily="34" charset="-18"/>
              </a:rPr>
              <a:t>PO ADRESIE E-MAIL (</a:t>
            </a:r>
            <a:r>
              <a:rPr lang="pl-PL" sz="2000" u="sng" dirty="0">
                <a:solidFill>
                  <a:schemeClr val="bg1"/>
                </a:solidFill>
                <a:latin typeface="Gill Sans MT" panose="020B0502020104020203" pitchFamily="34" charset="-18"/>
                <a:hlinkClick r:id="rId3"/>
              </a:rPr>
              <a:t>JANKOW66@EDU.GDANSK.PL</a:t>
            </a:r>
            <a:r>
              <a:rPr lang="pl-PL" sz="2000" dirty="0">
                <a:solidFill>
                  <a:schemeClr val="bg1"/>
                </a:solidFill>
                <a:latin typeface="Gill Sans MT" panose="020B0502020104020203" pitchFamily="34" charset="-18"/>
              </a:rPr>
              <a:t>)</a:t>
            </a:r>
          </a:p>
          <a:p>
            <a:endParaRPr lang="pl-PL" sz="2000" dirty="0">
              <a:solidFill>
                <a:srgbClr val="FFFFFF"/>
              </a:solidFill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B9BDE64-CAF3-4F2E-B1B3-93C3A0157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45" y="5205894"/>
            <a:ext cx="1752690" cy="175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1399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FAE1107-CEC3-4041-8BAA-CDB6F6759B3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4" name="Obraz 3" descr="Obraz zawierający zrzut ekranu&#10;&#10;Opis wygenerowany przy bardzo wysokim poziomie pewności">
            <a:extLst>
              <a:ext uri="{FF2B5EF4-FFF2-40B4-BE49-F238E27FC236}">
                <a16:creationId xmlns:a16="http://schemas.microsoft.com/office/drawing/2014/main" id="{C319A074-6167-4F1E-B81C-215D49AB38A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30676" y="1470212"/>
            <a:ext cx="6251552" cy="3787259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EA88FB-F5DD-45CE-AAE1-7B33D0ABDD25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A35C375B-9B63-4940-8134-A3297E6C3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pl-PL" sz="2800">
                <a:solidFill>
                  <a:srgbClr val="FFFFFF"/>
                </a:solidFill>
                <a:latin typeface="Gill Sans MT" panose="020B0502020104020203" pitchFamily="34" charset="-18"/>
              </a:rPr>
              <a:t>USTALENIE ROLI OSOBY PRZYPISANEJ DO ZESPOŁU</a:t>
            </a:r>
            <a:br>
              <a:rPr lang="pl-PL" sz="2800">
                <a:solidFill>
                  <a:srgbClr val="FFFFFF"/>
                </a:solidFill>
              </a:rPr>
            </a:br>
            <a:endParaRPr lang="pl-PL" sz="280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D5ECFDC-12AC-49B6-B90A-2E57E1776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500">
                <a:solidFill>
                  <a:srgbClr val="FFFFFF"/>
                </a:solidFill>
                <a:latin typeface="Gill Sans MT" panose="020B0502020104020203" pitchFamily="34" charset="-18"/>
              </a:rPr>
              <a:t>APLIKACJA UMOŻLIWIA NA TYM ETAPIE NADAWANIE ROLI CZŁONKOM ZESPOŁU. W ZALEŻNOŚCI OD UPRAWNIEŃ, JAKIMI MA DYSPONOWAĆ UŻYTKOWNIK WYRÓŻNIAMY DWIE KATEGORIE:</a:t>
            </a:r>
          </a:p>
          <a:p>
            <a:pPr marL="0" indent="0">
              <a:buNone/>
            </a:pPr>
            <a:endParaRPr lang="pl-PL" sz="1500">
              <a:solidFill>
                <a:srgbClr val="FFFFFF"/>
              </a:solidFill>
              <a:latin typeface="Gill Sans MT" panose="020B0502020104020203" pitchFamily="34" charset="-1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l-PL" sz="1500" b="1">
                <a:solidFill>
                  <a:srgbClr val="FFFFFF"/>
                </a:solidFill>
                <a:latin typeface="Gill Sans MT" panose="020B0502020104020203" pitchFamily="34" charset="-18"/>
              </a:rPr>
              <a:t>WŁAŚCICIEL</a:t>
            </a:r>
            <a:r>
              <a:rPr lang="pl-PL" sz="1500">
                <a:solidFill>
                  <a:srgbClr val="FFFFFF"/>
                </a:solidFill>
                <a:latin typeface="Gill Sans MT" panose="020B0502020104020203" pitchFamily="34" charset="-18"/>
              </a:rPr>
              <a:t> (PEŁNY DOSTĘP DO USTAWIEŃ ZESPOŁU ORAZ MOŻLIWOŚĆ UDOSTĘPNIANIA I EDYTOWANIA DOKUMENTÓW W PEŁNYM ZAKRESIE)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500" b="1">
                <a:solidFill>
                  <a:srgbClr val="FFFFFF"/>
                </a:solidFill>
                <a:latin typeface="Gill Sans MT" panose="020B0502020104020203" pitchFamily="34" charset="-18"/>
              </a:rPr>
              <a:t>CZŁONEK</a:t>
            </a:r>
            <a:r>
              <a:rPr lang="pl-PL" sz="1500">
                <a:solidFill>
                  <a:srgbClr val="FFFFFF"/>
                </a:solidFill>
                <a:latin typeface="Gill Sans MT" panose="020B0502020104020203" pitchFamily="34" charset="-18"/>
              </a:rPr>
              <a:t> (OGRANICZONE MOŻLIWOŚCI KONFIGUROWANIA USTAWIEŃ, UDOSTĘPNIANIA I EDYTOWANIA DOKUMENTÓW)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AD54FC1-2AC9-459C-9268-40B4A6FEC3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45" y="5205894"/>
            <a:ext cx="1752690" cy="175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937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8EC506-B1DA-46A1-B44D-774E68468E1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5E01FA5-D766-43CA-A83D-E7CF3F04E96F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411DB08-1669-426B-BBEB-FAD285EF80F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9E4219-121F-4CD1-AA58-24746CD2923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2F50912-06FD-4216-BAD3-21050F59564A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765314"/>
            <a:ext cx="3931920" cy="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8797382E-AA6D-430A-8799-C60C2E8E3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76" y="640080"/>
            <a:ext cx="4208656" cy="30348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400" spc="200">
                <a:solidFill>
                  <a:srgbClr val="FFFFFF"/>
                </a:solidFill>
                <a:latin typeface="Gill Sans MT" panose="020B0502020104020203" pitchFamily="34" charset="-18"/>
              </a:rPr>
              <a:t>WIDOK GŁÓWNEGO PANELU APLIKACJI</a:t>
            </a:r>
            <a:br>
              <a:rPr lang="en-US" sz="4400" spc="200">
                <a:solidFill>
                  <a:srgbClr val="FFFFFF"/>
                </a:solidFill>
              </a:rPr>
            </a:br>
            <a:endParaRPr lang="en-US" sz="4400" spc="200" dirty="0">
              <a:solidFill>
                <a:srgbClr val="FFFFFF"/>
              </a:solidFill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4F3929B3-F134-4487-A8D3-7D2CD0BC0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45" y="5205894"/>
            <a:ext cx="1752690" cy="1752690"/>
          </a:xfrm>
          <a:prstGeom prst="rect">
            <a:avLst/>
          </a:prstGeom>
        </p:spPr>
      </p:pic>
      <p:pic>
        <p:nvPicPr>
          <p:cNvPr id="12" name="Obraz 11" descr="C:\Users\admin\Desktop\MT KONFIGURACJA\mt10 konfig.png">
            <a:extLst>
              <a:ext uri="{FF2B5EF4-FFF2-40B4-BE49-F238E27FC236}">
                <a16:creationId xmlns:a16="http://schemas.microsoft.com/office/drawing/2014/main" id="{76070F01-CB5C-463A-94D0-F1E3494C3B94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8"/>
          <a:stretch/>
        </p:blipFill>
        <p:spPr bwMode="auto">
          <a:xfrm>
            <a:off x="5629611" y="1455175"/>
            <a:ext cx="6454231" cy="3564192"/>
          </a:xfrm>
          <a:prstGeom prst="roundRect">
            <a:avLst>
              <a:gd name="adj" fmla="val 85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948597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C:\Users\admin\Desktop\MT KONFIGURACJA\mt10 konfig.png">
            <a:extLst>
              <a:ext uri="{FF2B5EF4-FFF2-40B4-BE49-F238E27FC236}">
                <a16:creationId xmlns:a16="http://schemas.microsoft.com/office/drawing/2014/main" id="{43B83670-7437-4E3C-A1B9-371820974C0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8"/>
          <a:stretch/>
        </p:blipFill>
        <p:spPr bwMode="auto">
          <a:xfrm>
            <a:off x="3274" y="0"/>
            <a:ext cx="12185452" cy="68579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4179339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FAE1107-CEC3-4041-8BAA-CDB6F6759B3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4" name="Obraz 3" descr="C:\Users\admin\Desktop\MT KONFIGURACJA\mt11 konfig.png">
            <a:extLst>
              <a:ext uri="{FF2B5EF4-FFF2-40B4-BE49-F238E27FC236}">
                <a16:creationId xmlns:a16="http://schemas.microsoft.com/office/drawing/2014/main" id="{BA030D84-FE15-4CB3-B75F-07D71DC04F7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893" y="1676400"/>
            <a:ext cx="6528619" cy="3505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EA88FB-F5DD-45CE-AAE1-7B33D0ABDD25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387ECAF3-F80F-4977-9BDD-C8D8CDBFB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pl-PL" sz="2800">
                <a:solidFill>
                  <a:srgbClr val="FFFFFF"/>
                </a:solidFill>
                <a:latin typeface="Gill Sans MT" panose="020B0502020104020203" pitchFamily="34" charset="-18"/>
              </a:rPr>
              <a:t>PISANIE WIADOMOŚCI NA FORUM GRUPY</a:t>
            </a:r>
            <a:br>
              <a:rPr lang="pl-PL" sz="2800">
                <a:solidFill>
                  <a:srgbClr val="FFFFFF"/>
                </a:solidFill>
              </a:rPr>
            </a:br>
            <a:endParaRPr lang="pl-PL" sz="280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6D89F78-7B0D-432E-A1E8-083F0E7F1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solidFill>
                  <a:srgbClr val="FFFFFF"/>
                </a:solidFill>
                <a:latin typeface="Gill Sans MT" panose="020B0502020104020203" pitchFamily="34" charset="-18"/>
              </a:rPr>
              <a:t>PO UTWORZENIU ZESPOŁU I DODANIU DO NIEGO CZŁONKÓW ROZPOCZNIJ DYSKUSJĘ NA FORUM.</a:t>
            </a:r>
          </a:p>
          <a:p>
            <a:endParaRPr lang="pl-PL" dirty="0">
              <a:solidFill>
                <a:srgbClr val="FFFFFF"/>
              </a:solidFill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7DE3610-EF24-4A74-812B-BEF6DDEE2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45" y="5205894"/>
            <a:ext cx="1752690" cy="175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856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C:\Users\admin\Desktop\MT KONFIGURACJA\mt11 konfig.png">
            <a:extLst>
              <a:ext uri="{FF2B5EF4-FFF2-40B4-BE49-F238E27FC236}">
                <a16:creationId xmlns:a16="http://schemas.microsoft.com/office/drawing/2014/main" id="{D9BEB862-C6EE-4916-AE24-AF88F68BEE1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5257435"/>
      </p:ext>
    </p:extLst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FAE1107-CEC3-4041-8BAA-CDB6F6759B3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4" name="Obraz 3" descr="C:\Users\admin\Desktop\MT KONFIGURACJA\mt12 konfig.png">
            <a:extLst>
              <a:ext uri="{FF2B5EF4-FFF2-40B4-BE49-F238E27FC236}">
                <a16:creationId xmlns:a16="http://schemas.microsoft.com/office/drawing/2014/main" id="{482695BD-6254-44D1-B12B-97FFAA3E8D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893" y="1499562"/>
            <a:ext cx="6491120" cy="3858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EA88FB-F5DD-45CE-AAE1-7B33D0ABDD25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C7AFC46B-B30A-4A00-986D-87948D81B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pl-PL" sz="3500">
                <a:solidFill>
                  <a:srgbClr val="FFFFFF"/>
                </a:solidFill>
                <a:latin typeface="Gill Sans MT" panose="020B0502020104020203" pitchFamily="34" charset="-18"/>
              </a:rPr>
              <a:t>POBIERANIE APLIKACJI</a:t>
            </a:r>
            <a:br>
              <a:rPr lang="pl-PL" sz="3500">
                <a:solidFill>
                  <a:srgbClr val="FFFFFF"/>
                </a:solidFill>
              </a:rPr>
            </a:br>
            <a:endParaRPr lang="pl-PL" sz="350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4D12CA-2C7F-4EB8-87D4-715165F10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>
                <a:solidFill>
                  <a:srgbClr val="FFFFFF"/>
                </a:solidFill>
                <a:latin typeface="Gill Sans MT" panose="020B0502020104020203" pitchFamily="34" charset="-18"/>
              </a:rPr>
              <a:t>ABY W PEŁNI SKORZYSTAĆ Z WSZYSTKICH OPCJI, JAKIE DAJE MICROSOFT TEAMS NALEŻY POBRAĆ APLIKACJĘ.</a:t>
            </a:r>
          </a:p>
          <a:p>
            <a:endParaRPr lang="pl-PL">
              <a:solidFill>
                <a:srgbClr val="FFFFFF"/>
              </a:solidFill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A1E7D96-2DFA-4128-AB9A-F6FFBAC1D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45" y="5205894"/>
            <a:ext cx="1752690" cy="175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2083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C:\Users\admin\Desktop\MT KONFIGURACJA\mt12 konfig.png">
            <a:extLst>
              <a:ext uri="{FF2B5EF4-FFF2-40B4-BE49-F238E27FC236}">
                <a16:creationId xmlns:a16="http://schemas.microsoft.com/office/drawing/2014/main" id="{BCC7F955-5538-49FE-8EC0-524656BC305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8653884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CF5708BD-636A-4744-96B7-9AE93A6774C5}"/>
              </a:ext>
            </a:extLst>
          </p:cNvPr>
          <p:cNvSpPr txBox="1"/>
          <p:nvPr/>
        </p:nvSpPr>
        <p:spPr>
          <a:xfrm>
            <a:off x="2841812" y="519953"/>
            <a:ext cx="878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latin typeface="Gill Sans MT" panose="020B0502020104020203" pitchFamily="34" charset="-18"/>
              </a:rPr>
              <a:t>JAK MOŻNA ZASTOSOWAĆ        W SZKOLE?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9F9BF373-83D0-4A73-997E-B42D226DD9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479" y="329877"/>
            <a:ext cx="896968" cy="896968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5F3086B5-3D97-4609-8BA3-7F65B236E1F4}"/>
              </a:ext>
            </a:extLst>
          </p:cNvPr>
          <p:cNvSpPr txBox="1"/>
          <p:nvPr/>
        </p:nvSpPr>
        <p:spPr>
          <a:xfrm>
            <a:off x="2564183" y="1657175"/>
            <a:ext cx="95205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Komunikacja na wielu poziomach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Proponowane rodzaje zespołów:</a:t>
            </a:r>
          </a:p>
          <a:p>
            <a:endParaRPr lang="pl-PL" sz="2400" dirty="0"/>
          </a:p>
          <a:p>
            <a:endParaRPr lang="pl-PL" sz="2400" dirty="0"/>
          </a:p>
        </p:txBody>
      </p:sp>
      <p:pic>
        <p:nvPicPr>
          <p:cNvPr id="12" name="Obraz 11" descr="Obraz zawierający obiekt&#10;&#10;Opis wygenerowany przy wysokim poziomie pewności">
            <a:extLst>
              <a:ext uri="{FF2B5EF4-FFF2-40B4-BE49-F238E27FC236}">
                <a16:creationId xmlns:a16="http://schemas.microsoft.com/office/drawing/2014/main" id="{BF8C9858-632D-4B79-9F7A-B605A3305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7140" y="5536599"/>
            <a:ext cx="2305372" cy="10669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2ED8AA20-7F3D-4846-B73D-9EC361892D55}"/>
              </a:ext>
            </a:extLst>
          </p:cNvPr>
          <p:cNvSpPr txBox="1"/>
          <p:nvPr/>
        </p:nvSpPr>
        <p:spPr>
          <a:xfrm>
            <a:off x="5499847" y="2985247"/>
            <a:ext cx="39399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KLASA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PROJEKT UCZNIOWSKI WEWNĘTRZNY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PROJEKT UCZNIOWSKI ZEWNĘTRZNY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GRONO PEDAGOGICZNE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NAUCZYCIELE RÓŻNYCH PLACÓWEK</a:t>
            </a:r>
          </a:p>
        </p:txBody>
      </p:sp>
    </p:spTree>
    <p:extLst>
      <p:ext uri="{BB962C8B-B14F-4D97-AF65-F5344CB8AC3E}">
        <p14:creationId xmlns:p14="http://schemas.microsoft.com/office/powerpoint/2010/main" val="403393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7A1E7D96-2DFA-4128-AB9A-F6FFBAC1D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488" y="-108274"/>
            <a:ext cx="2628053" cy="26280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7AFC46B-B30A-4A00-986D-87948D81B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8049" y="358588"/>
            <a:ext cx="6382139" cy="1694330"/>
          </a:xfrm>
        </p:spPr>
        <p:txBody>
          <a:bodyPr>
            <a:normAutofit/>
          </a:bodyPr>
          <a:lstStyle/>
          <a:p>
            <a:r>
              <a:rPr lang="pl-PL" sz="4000" dirty="0">
                <a:latin typeface="Gill Sans MT" panose="020B0502020104020203" pitchFamily="34" charset="-18"/>
              </a:rPr>
              <a:t>DZIĘKUJEMY ZA UWAGĘ</a:t>
            </a:r>
            <a:br>
              <a:rPr lang="pl-PL" sz="4000" dirty="0"/>
            </a:br>
            <a:endParaRPr lang="pl-PL" sz="4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4D12CA-2C7F-4EB8-87D4-715165F10D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5377" y="3827929"/>
            <a:ext cx="3516999" cy="155687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pl-PL" dirty="0">
              <a:latin typeface="Gill Sans MT" panose="020B0502020104020203" pitchFamily="34" charset="-18"/>
            </a:endParaRPr>
          </a:p>
          <a:p>
            <a:pPr marL="0" indent="0">
              <a:buNone/>
            </a:pPr>
            <a:r>
              <a:rPr lang="pl-PL" dirty="0">
                <a:latin typeface="Gill Sans MT" panose="020B0502020104020203" pitchFamily="34" charset="-18"/>
              </a:rPr>
              <a:t>PREZENTACJĘ PRZYGOTOWALI:</a:t>
            </a:r>
          </a:p>
          <a:p>
            <a:pPr marL="0" indent="0">
              <a:buNone/>
            </a:pPr>
            <a:r>
              <a:rPr lang="pl-PL" b="1" dirty="0">
                <a:latin typeface="Gill Sans MT" panose="020B0502020104020203" pitchFamily="34" charset="-18"/>
              </a:rPr>
              <a:t>CHMIELEWSKI PAWEŁ</a:t>
            </a:r>
          </a:p>
          <a:p>
            <a:pPr marL="0" indent="0">
              <a:buNone/>
            </a:pPr>
            <a:r>
              <a:rPr lang="pl-PL" b="1" dirty="0">
                <a:latin typeface="Gill Sans MT" panose="020B0502020104020203" pitchFamily="34" charset="-18"/>
              </a:rPr>
              <a:t>GDOWSKI MICHAŁ</a:t>
            </a:r>
          </a:p>
          <a:p>
            <a:endParaRPr lang="pl-PL" dirty="0"/>
          </a:p>
        </p:txBody>
      </p:sp>
      <p:pic>
        <p:nvPicPr>
          <p:cNvPr id="9" name="Obraz 8" descr="Obraz zawierający obiekt&#10;&#10;Opis wygenerowany przy wysokim poziomie pewności">
            <a:extLst>
              <a:ext uri="{FF2B5EF4-FFF2-40B4-BE49-F238E27FC236}">
                <a16:creationId xmlns:a16="http://schemas.microsoft.com/office/drawing/2014/main" id="{77EA2829-A674-4C22-A9B5-DA1846134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829" y="4239644"/>
            <a:ext cx="2305372" cy="10669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311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622A2012-429C-4A87-AE90-49EB379553E3}"/>
              </a:ext>
            </a:extLst>
          </p:cNvPr>
          <p:cNvSpPr/>
          <p:nvPr/>
        </p:nvSpPr>
        <p:spPr>
          <a:xfrm>
            <a:off x="370893" y="2056975"/>
            <a:ext cx="1145021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/>
              <a:t>INSTRUKCJE</a:t>
            </a:r>
          </a:p>
          <a:p>
            <a:r>
              <a:rPr lang="pl-PL" sz="2000" u="sng" dirty="0">
                <a:hlinkClick r:id="rId2"/>
              </a:rPr>
              <a:t>https://support.office.com/pl-pl/teams</a:t>
            </a:r>
            <a:r>
              <a:rPr lang="pl-PL" sz="2000" dirty="0"/>
              <a:t> - Centrum Pomocy Produktu (Microsoft) - instrukcje, szkolenia, wskazówki</a:t>
            </a:r>
          </a:p>
          <a:p>
            <a:r>
              <a:rPr lang="pl-PL" sz="2000" u="sng" dirty="0">
                <a:hlinkClick r:id="rId3"/>
              </a:rPr>
              <a:t>https://teamsdemo.office.com/</a:t>
            </a:r>
            <a:r>
              <a:rPr lang="pl-PL" sz="2000" dirty="0"/>
              <a:t> - interaktywny program demonstracyjny - poznanie kluczowych funkcji aplikacji</a:t>
            </a:r>
          </a:p>
          <a:p>
            <a:r>
              <a:rPr lang="pl-PL" sz="2000" dirty="0"/>
              <a:t> </a:t>
            </a:r>
          </a:p>
          <a:p>
            <a:r>
              <a:rPr lang="pl-PL" sz="2000" dirty="0"/>
              <a:t>FILMY SZKOLENIOWE</a:t>
            </a:r>
          </a:p>
          <a:p>
            <a:r>
              <a:rPr lang="pl-PL" sz="2000" u="sng" dirty="0">
                <a:hlinkClick r:id="rId4"/>
              </a:rPr>
              <a:t>https://www.youtube.com/watch?v=tAqAtI6K7NY</a:t>
            </a:r>
            <a:r>
              <a:rPr lang="pl-PL" sz="2000" dirty="0"/>
              <a:t> - film instruktażowy (j. angielski)</a:t>
            </a:r>
          </a:p>
          <a:p>
            <a:r>
              <a:rPr lang="pl-PL" sz="2000" u="sng" dirty="0">
                <a:hlinkClick r:id="rId5"/>
              </a:rPr>
              <a:t>https://www.youtube.com/watch?v=AFTuvIrwCNM&amp;t=3s</a:t>
            </a:r>
            <a:r>
              <a:rPr lang="pl-PL" sz="2000" dirty="0"/>
              <a:t> - wprowadzenie do aplikacji (j. polski)</a:t>
            </a:r>
          </a:p>
          <a:p>
            <a:r>
              <a:rPr lang="pl-PL" sz="2000" dirty="0"/>
              <a:t> </a:t>
            </a:r>
          </a:p>
          <a:p>
            <a:r>
              <a:rPr lang="pl-PL" sz="2000" dirty="0"/>
              <a:t>ARTYKUŁY                                                                 </a:t>
            </a:r>
          </a:p>
          <a:p>
            <a:r>
              <a:rPr lang="pl-PL" sz="2000" u="sng" dirty="0">
                <a:hlinkClick r:id="rId6"/>
              </a:rPr>
              <a:t>https://www.supremo.pl/Blog/Kwiecien-2017/Microsoft-Teams-nowoczesne-rozwiazanie-dla-nowoczesnych-zespolow</a:t>
            </a:r>
            <a:endParaRPr lang="pl-PL" sz="2000" dirty="0"/>
          </a:p>
          <a:p>
            <a:r>
              <a:rPr lang="pl-PL" sz="2000" u="sng" dirty="0">
                <a:hlinkClick r:id="rId7"/>
              </a:rPr>
              <a:t>http://forsal.pl/artykuly/1039947,microsoft-teams-nowoczesna-przestrzen-do-pracy-w-zespole.html</a:t>
            </a:r>
            <a:endParaRPr lang="pl-PL" sz="2000" dirty="0"/>
          </a:p>
          <a:p>
            <a:r>
              <a:rPr lang="pl-PL" sz="2000" u="sng" dirty="0">
                <a:hlinkClick r:id="rId8"/>
              </a:rPr>
              <a:t>https://brandsit.pl/microsoft-teams-wypiera-korzystanie-z-e-maili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9964A0A-2D0F-41BB-A7C1-7CAFEA8F268A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93" y="410459"/>
            <a:ext cx="2294890" cy="105664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CF5708BD-636A-4744-96B7-9AE93A6774C5}"/>
              </a:ext>
            </a:extLst>
          </p:cNvPr>
          <p:cNvSpPr txBox="1"/>
          <p:nvPr/>
        </p:nvSpPr>
        <p:spPr>
          <a:xfrm>
            <a:off x="3520739" y="584836"/>
            <a:ext cx="63646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/>
              <a:t>LINKI PRZYDATNE DO LEPSZEGO POZNANIA APLIKACJI </a:t>
            </a:r>
          </a:p>
          <a:p>
            <a:r>
              <a:rPr lang="pl-PL" sz="2000" b="1" dirty="0"/>
              <a:t>MICROSOFT TEAMS</a:t>
            </a:r>
          </a:p>
        </p:txBody>
      </p:sp>
      <p:pic>
        <p:nvPicPr>
          <p:cNvPr id="6" name="Obraz 5" descr="Obraz zawierający obiekt&#10;&#10;Opis wygenerowany przy wysokim poziomie pewności">
            <a:extLst>
              <a:ext uri="{FF2B5EF4-FFF2-40B4-BE49-F238E27FC236}">
                <a16:creationId xmlns:a16="http://schemas.microsoft.com/office/drawing/2014/main" id="{FFD51998-EFDF-4554-9084-C57A63C1D13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93" y="399820"/>
            <a:ext cx="2305372" cy="10669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7656132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Wycinek">
  <a:themeElements>
    <a:clrScheme name="Wycinek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Wycine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ycine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4.xml><?xml version="1.0" encoding="utf-8"?>
<a:theme xmlns:a="http://schemas.openxmlformats.org/drawingml/2006/main" name="Paralaksa">
  <a:themeElements>
    <a:clrScheme name="Paralaksa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8BB434"/>
      </a:accent1>
      <a:accent2>
        <a:srgbClr val="33A583"/>
      </a:accent2>
      <a:accent3>
        <a:srgbClr val="3594B4"/>
      </a:accent3>
      <a:accent4>
        <a:srgbClr val="6063B4"/>
      </a:accent4>
      <a:accent5>
        <a:srgbClr val="D35731"/>
      </a:accent5>
      <a:accent6>
        <a:srgbClr val="EBAC4B"/>
      </a:accent6>
      <a:hlink>
        <a:srgbClr val="65AD30"/>
      </a:hlink>
      <a:folHlink>
        <a:srgbClr val="8ED25B"/>
      </a:folHlink>
    </a:clrScheme>
    <a:fontScheme name="Paralaksa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ks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1A9F9826-882C-40B9-8F38-5A3B8CFD196D}"/>
    </a:ext>
  </a:extLst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41F0CEA4A85B48A0F836B3DB6E7653" ma:contentTypeVersion="0" ma:contentTypeDescription="Create a new document." ma:contentTypeScope="" ma:versionID="538bf72777055d30eddc434444cf5bb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967b7be50301903c78f9c39c6fd9af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A7DAE06-934F-4BCB-9C3A-F0B038CAE20C}"/>
</file>

<file path=customXml/itemProps2.xml><?xml version="1.0" encoding="utf-8"?>
<ds:datastoreItem xmlns:ds="http://schemas.openxmlformats.org/officeDocument/2006/customXml" ds:itemID="{E41901E4-6770-4740-B4BA-91958E0278AC}"/>
</file>

<file path=customXml/itemProps3.xml><?xml version="1.0" encoding="utf-8"?>
<ds:datastoreItem xmlns:ds="http://schemas.openxmlformats.org/officeDocument/2006/customXml" ds:itemID="{42E18798-F96C-4281-A790-C73D827BB655}"/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598</Words>
  <Application>Microsoft Office PowerPoint</Application>
  <PresentationFormat>Panoramiczny</PresentationFormat>
  <Paragraphs>117</Paragraphs>
  <Slides>40</Slides>
  <Notes>7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4</vt:i4>
      </vt:variant>
      <vt:variant>
        <vt:lpstr>Tytuły slajdów</vt:lpstr>
      </vt:variant>
      <vt:variant>
        <vt:i4>40</vt:i4>
      </vt:variant>
    </vt:vector>
  </HeadingPairs>
  <TitlesOfParts>
    <vt:vector size="54" baseType="lpstr">
      <vt:lpstr>Arial</vt:lpstr>
      <vt:lpstr>Calibri</vt:lpstr>
      <vt:lpstr>Century Gothic</vt:lpstr>
      <vt:lpstr>Corbel</vt:lpstr>
      <vt:lpstr>Gill Sans MT</vt:lpstr>
      <vt:lpstr>Times New Roman</vt:lpstr>
      <vt:lpstr>Trebuchet MS</vt:lpstr>
      <vt:lpstr>Tw Cen MT</vt:lpstr>
      <vt:lpstr>Tw Cen MT Condensed</vt:lpstr>
      <vt:lpstr>Wingdings 3</vt:lpstr>
      <vt:lpstr>Faseta</vt:lpstr>
      <vt:lpstr>Wycinek</vt:lpstr>
      <vt:lpstr>Integralny</vt:lpstr>
      <vt:lpstr>Paralaksa</vt:lpstr>
      <vt:lpstr>Prezentacja programu PowerPoint</vt:lpstr>
      <vt:lpstr>    MICROSOFT TEAMS</vt:lpstr>
      <vt:lpstr>ROZPOCZNIJ  PRACĘ  Z            </vt:lpstr>
      <vt:lpstr> MOŻLIWOŚCI, JAKIE DAJE MICROSOFT TEAMS</vt:lpstr>
      <vt:lpstr>TWORZENIE ZESPOŁÓW</vt:lpstr>
      <vt:lpstr>APLIKACJE ZINTEGROWANE Z MICROSOFT TEAMS</vt:lpstr>
      <vt:lpstr>PRZECHOWYWANIE I SEGREGOWANIE MATERIAŁÓW  </vt:lpstr>
      <vt:lpstr>DZIELENIE SIĘ MATERIAŁAMI</vt:lpstr>
      <vt:lpstr>OMAWIANIE ZADAŃ</vt:lpstr>
      <vt:lpstr>WIĘCEJ MOŻLIWOŚCI WYMIANY INFORMACJI</vt:lpstr>
      <vt:lpstr>ZARZĄDZANIE CZASEM </vt:lpstr>
      <vt:lpstr>DLACZEGO WARTO SKORZYSTAĆ Z            ?                             </vt:lpstr>
      <vt:lpstr>DOBRA ORGANIZACJA PRACY</vt:lpstr>
      <vt:lpstr>TWORZENIE ZESPOŁÓW</vt:lpstr>
      <vt:lpstr>GROMADZENIE i UDOSTĘPNIANIE MATERIAŁÓW</vt:lpstr>
      <vt:lpstr>DOBRA KOMUNIKACJA</vt:lpstr>
      <vt:lpstr>DYSKUTOWANIE  </vt:lpstr>
      <vt:lpstr>UDOSKONALANIE METOD  </vt:lpstr>
      <vt:lpstr>DOSTĘPNOŚĆ</vt:lpstr>
      <vt:lpstr>UŻYWANIE MICROSOFT TEAMS</vt:lpstr>
      <vt:lpstr>ROZPOCZĘCIE PRACY    Z MICROSOFT TEAMS </vt:lpstr>
      <vt:lpstr>ROZPOCZĘCIE PRACY NA PORTALU GPE</vt:lpstr>
      <vt:lpstr>URUCHOMIENIE KAFELKA POCZTA/OFFICE 365 </vt:lpstr>
      <vt:lpstr>UZYSKANIE DOSTĘPU DO APLIKACJI MS TEAMS </vt:lpstr>
      <vt:lpstr>UZYSKANIE DOSTĘPU DO APLIKACJI MS TEAMS </vt:lpstr>
      <vt:lpstr>TWORZENIE ZESPOŁU </vt:lpstr>
      <vt:lpstr>RODZAJE ZESPOŁÓW </vt:lpstr>
      <vt:lpstr>UZUPEŁNIENIE INFORMACJI </vt:lpstr>
      <vt:lpstr>DODAWANIE KANAŁU </vt:lpstr>
      <vt:lpstr>DODAWANIE OSÓB DO ZESPOŁU</vt:lpstr>
      <vt:lpstr>USTALENIE ROLI OSOBY PRZYPISANEJ DO ZESPOŁU </vt:lpstr>
      <vt:lpstr>WIDOK GŁÓWNEGO PANELU APLIKACJI </vt:lpstr>
      <vt:lpstr>Prezentacja programu PowerPoint</vt:lpstr>
      <vt:lpstr>PISANIE WIADOMOŚCI NA FORUM GRUPY </vt:lpstr>
      <vt:lpstr>Prezentacja programu PowerPoint</vt:lpstr>
      <vt:lpstr>POBIERANIE APLIKACJI </vt:lpstr>
      <vt:lpstr>Prezentacja programu PowerPoint</vt:lpstr>
      <vt:lpstr>Prezentacja programu PowerPoint</vt:lpstr>
      <vt:lpstr>DZIĘKUJEMY ZA UWAGĘ 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Pawel</dc:creator>
  <cp:lastModifiedBy>PAWEŁ CHMIELEWSKI</cp:lastModifiedBy>
  <cp:revision>20</cp:revision>
  <dcterms:modified xsi:type="dcterms:W3CDTF">2018-01-30T13:04:35Z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0x010100BA41F0CEA4A85B48A0F836B3DB6E7653</vt:lpwstr>
  </property>
  <property fmtid="{D5CDD505-2E9C-101B-9397-08002B2CF9AE}" pid="3" name="ComplianceAssetId">
    <vt:lpwstr/>
  </property>
  <property fmtid="{D5CDD505-2E9C-101B-9397-08002B2CF9AE}" pid="4" name="Order">
    <vt:r8>36600</vt:r8>
  </property>
  <property fmtid="{D5CDD505-2E9C-101B-9397-08002B2CF9AE}" pid="5" name="_SourceUrl">
    <vt:lpwstr/>
  </property>
  <property fmtid="{D5CDD505-2E9C-101B-9397-08002B2CF9AE}" pid="6" name="_SharedFileIndex">
    <vt:lpwstr/>
  </property>
</Properties>
</file>